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74" r:id="rId2"/>
    <p:sldId id="972" r:id="rId3"/>
    <p:sldId id="345" r:id="rId4"/>
    <p:sldId id="346" r:id="rId5"/>
    <p:sldId id="347" r:id="rId6"/>
    <p:sldId id="352" r:id="rId7"/>
    <p:sldId id="353" r:id="rId8"/>
    <p:sldId id="354" r:id="rId9"/>
    <p:sldId id="356" r:id="rId10"/>
    <p:sldId id="357" r:id="rId11"/>
    <p:sldId id="358" r:id="rId12"/>
    <p:sldId id="362" r:id="rId13"/>
    <p:sldId id="363" r:id="rId14"/>
    <p:sldId id="1076" r:id="rId15"/>
    <p:sldId id="366" r:id="rId16"/>
    <p:sldId id="1011" r:id="rId17"/>
    <p:sldId id="1074" r:id="rId18"/>
    <p:sldId id="1075" r:id="rId19"/>
    <p:sldId id="993" r:id="rId20"/>
    <p:sldId id="1045" r:id="rId21"/>
    <p:sldId id="1050" r:id="rId22"/>
    <p:sldId id="1044" r:id="rId23"/>
    <p:sldId id="1077" r:id="rId24"/>
    <p:sldId id="1054" r:id="rId25"/>
    <p:sldId id="1055" r:id="rId26"/>
    <p:sldId id="1046" r:id="rId27"/>
    <p:sldId id="1051" r:id="rId28"/>
    <p:sldId id="1048" r:id="rId29"/>
    <p:sldId id="1052" r:id="rId30"/>
    <p:sldId id="1078" r:id="rId31"/>
    <p:sldId id="1047" r:id="rId32"/>
    <p:sldId id="1049" r:id="rId33"/>
    <p:sldId id="1053" r:id="rId34"/>
    <p:sldId id="1072" r:id="rId35"/>
    <p:sldId id="367" r:id="rId36"/>
    <p:sldId id="368" r:id="rId37"/>
    <p:sldId id="369" r:id="rId38"/>
    <p:sldId id="1070" r:id="rId39"/>
    <p:sldId id="372" r:id="rId40"/>
    <p:sldId id="373" r:id="rId41"/>
    <p:sldId id="393" r:id="rId42"/>
    <p:sldId id="1092" r:id="rId43"/>
    <p:sldId id="1093" r:id="rId44"/>
    <p:sldId id="1308" r:id="rId45"/>
    <p:sldId id="1313" r:id="rId46"/>
    <p:sldId id="433" r:id="rId47"/>
    <p:sldId id="436" r:id="rId48"/>
    <p:sldId id="437" r:id="rId49"/>
    <p:sldId id="439" r:id="rId50"/>
    <p:sldId id="440" r:id="rId51"/>
    <p:sldId id="441" r:id="rId52"/>
    <p:sldId id="442" r:id="rId53"/>
    <p:sldId id="1060" r:id="rId54"/>
    <p:sldId id="1079" r:id="rId55"/>
    <p:sldId id="1057" r:id="rId56"/>
    <p:sldId id="1062" r:id="rId57"/>
    <p:sldId id="1063" r:id="rId58"/>
    <p:sldId id="1064" r:id="rId59"/>
    <p:sldId id="1065" r:id="rId60"/>
    <p:sldId id="1066" r:id="rId61"/>
    <p:sldId id="448" r:id="rId62"/>
    <p:sldId id="1059" r:id="rId63"/>
    <p:sldId id="450" r:id="rId64"/>
    <p:sldId id="1309" r:id="rId65"/>
    <p:sldId id="1310" r:id="rId66"/>
    <p:sldId id="397" r:id="rId67"/>
    <p:sldId id="1088" r:id="rId68"/>
    <p:sldId id="1089" r:id="rId69"/>
    <p:sldId id="1090" r:id="rId70"/>
    <p:sldId id="1091" r:id="rId71"/>
    <p:sldId id="312" r:id="rId72"/>
    <p:sldId id="332" r:id="rId73"/>
    <p:sldId id="321" r:id="rId74"/>
    <p:sldId id="322" r:id="rId75"/>
    <p:sldId id="315" r:id="rId76"/>
    <p:sldId id="326" r:id="rId77"/>
    <p:sldId id="316" r:id="rId78"/>
    <p:sldId id="327" r:id="rId79"/>
    <p:sldId id="328" r:id="rId80"/>
    <p:sldId id="329" r:id="rId81"/>
    <p:sldId id="330" r:id="rId82"/>
    <p:sldId id="320" r:id="rId83"/>
    <p:sldId id="323" r:id="rId84"/>
    <p:sldId id="1080" r:id="rId85"/>
    <p:sldId id="1082" r:id="rId86"/>
    <p:sldId id="1083" r:id="rId87"/>
    <p:sldId id="1084" r:id="rId88"/>
    <p:sldId id="324" r:id="rId89"/>
    <p:sldId id="325" r:id="rId90"/>
    <p:sldId id="339" r:id="rId91"/>
    <p:sldId id="404" r:id="rId92"/>
    <p:sldId id="1085" r:id="rId93"/>
    <p:sldId id="1086" r:id="rId94"/>
    <p:sldId id="1067" r:id="rId95"/>
    <p:sldId id="939" r:id="rId96"/>
    <p:sldId id="1073" r:id="rId97"/>
    <p:sldId id="973" r:id="rId98"/>
    <p:sldId id="1311" r:id="rId99"/>
    <p:sldId id="1312" r:id="rId10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04B3-492C-47FC-B6C5-F95CDE5AACA2}" v="85" dt="2022-06-16T13:56:52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4104B3-492C-47FC-B6C5-F95CDE5AACA2}"/>
    <pc:docChg chg="custSel modSld">
      <pc:chgData name="Biersach, David" userId="14a9feb0-85a7-4da4-be8a-c1e22b637acc" providerId="ADAL" clId="{624104B3-492C-47FC-B6C5-F95CDE5AACA2}" dt="2022-06-16T13:56:52.297" v="85"/>
      <pc:docMkLst>
        <pc:docMk/>
      </pc:docMkLst>
      <pc:sldChg chg="modSp mod chgLayout">
        <pc:chgData name="Biersach, David" userId="14a9feb0-85a7-4da4-be8a-c1e22b637acc" providerId="ADAL" clId="{624104B3-492C-47FC-B6C5-F95CDE5AACA2}" dt="2022-06-16T13:53:07.764" v="82" actId="20577"/>
        <pc:sldMkLst>
          <pc:docMk/>
          <pc:sldMk cId="3937163576" sldId="396"/>
        </pc:sldMkLst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2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3:07.764" v="82" actId="20577"/>
          <ac:spMkLst>
            <pc:docMk/>
            <pc:sldMk cId="3937163576" sldId="396"/>
            <ac:spMk id="3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4" creationId="{00000000-0000-0000-0000-000000000000}"/>
          </ac:spMkLst>
        </pc:spChg>
      </pc:sldChg>
      <pc:sldChg chg="modSp modAnim">
        <pc:chgData name="Biersach, David" userId="14a9feb0-85a7-4da4-be8a-c1e22b637acc" providerId="ADAL" clId="{624104B3-492C-47FC-B6C5-F95CDE5AACA2}" dt="2022-06-16T13:56:52.297" v="85"/>
        <pc:sldMkLst>
          <pc:docMk/>
          <pc:sldMk cId="3392887347" sldId="973"/>
        </pc:sldMkLst>
        <pc:spChg chg="mod">
          <ac:chgData name="Biersach, David" userId="14a9feb0-85a7-4da4-be8a-c1e22b637acc" providerId="ADAL" clId="{624104B3-492C-47FC-B6C5-F95CDE5AACA2}" dt="2022-06-16T13:56:49.774" v="84" actId="6549"/>
          <ac:spMkLst>
            <pc:docMk/>
            <pc:sldMk cId="3392887347" sldId="973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5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24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42.png"/><Relationship Id="rId4" Type="http://schemas.openxmlformats.org/officeDocument/2006/relationships/image" Target="../media/image2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60.png"/><Relationship Id="rId7" Type="http://schemas.openxmlformats.org/officeDocument/2006/relationships/image" Target="../media/image31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Probability and 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8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and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99F42-5BB1-3498-B718-392F45BB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90" y="1657912"/>
            <a:ext cx="6438095" cy="4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3666218" y="192968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3976175" y="24513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574163" y="348521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5477936" y="377212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000171" y="438610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7486650" y="517760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03993-1CAA-3C51-3C8F-51E7D566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0" y="1892372"/>
            <a:ext cx="7765840" cy="35565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726874-041F-D908-12C8-01E16574A874}"/>
              </a:ext>
            </a:extLst>
          </p:cNvPr>
          <p:cNvGrpSpPr/>
          <p:nvPr/>
        </p:nvGrpSpPr>
        <p:grpSpPr>
          <a:xfrm>
            <a:off x="3987342" y="2111454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91C3C6-0D4C-97E3-102B-213E71D1A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623FD7-4C76-93AB-CE28-623C3D8761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0C3BC9-B90E-77DE-AF1D-F0C6678AE636}"/>
              </a:ext>
            </a:extLst>
          </p:cNvPr>
          <p:cNvGrpSpPr/>
          <p:nvPr/>
        </p:nvGrpSpPr>
        <p:grpSpPr>
          <a:xfrm>
            <a:off x="1964124" y="2334921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974E7D-C270-884D-E688-32BF4D4E3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9876D-35F8-44FF-1D6D-B53019A229E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317A50-D504-F29E-6849-1ED2B3753517}"/>
              </a:ext>
            </a:extLst>
          </p:cNvPr>
          <p:cNvGrpSpPr/>
          <p:nvPr/>
        </p:nvGrpSpPr>
        <p:grpSpPr>
          <a:xfrm>
            <a:off x="3874198" y="2565166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42AC90-B1A5-16A3-1102-ABFBEE86AD0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3D43989-6349-04ED-7336-3B69547A6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118C5-DF75-CCF1-4714-8978469A6FCB}"/>
              </a:ext>
            </a:extLst>
          </p:cNvPr>
          <p:cNvGrpSpPr/>
          <p:nvPr/>
        </p:nvGrpSpPr>
        <p:grpSpPr>
          <a:xfrm>
            <a:off x="6992911" y="2229160"/>
            <a:ext cx="1097232" cy="581496"/>
            <a:chOff x="3608363" y="5330815"/>
            <a:chExt cx="1097232" cy="5814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291D1-176B-C8DA-E285-C6C492978E26}"/>
                </a:ext>
              </a:extLst>
            </p:cNvPr>
            <p:cNvSpPr txBox="1"/>
            <p:nvPr/>
          </p:nvSpPr>
          <p:spPr>
            <a:xfrm>
              <a:off x="4322137" y="533081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928E07-98C1-120E-59E3-D4A4EE4BA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363" y="5594437"/>
              <a:ext cx="732455" cy="3178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A7A09B-81BB-8BC8-DA79-A1319626FF08}"/>
              </a:ext>
            </a:extLst>
          </p:cNvPr>
          <p:cNvGrpSpPr/>
          <p:nvPr/>
        </p:nvGrpSpPr>
        <p:grpSpPr>
          <a:xfrm>
            <a:off x="2708764" y="3028531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14CCBB-E3AB-7B6F-065D-615B4E246E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2CA8886-3010-8128-0611-26FE578FE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DB7591-7FFF-336D-D282-5A22A0CC6E1F}"/>
              </a:ext>
            </a:extLst>
          </p:cNvPr>
          <p:cNvGrpSpPr/>
          <p:nvPr/>
        </p:nvGrpSpPr>
        <p:grpSpPr>
          <a:xfrm>
            <a:off x="3698112" y="348451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869A7F-B5CA-7C0C-ABE8-4057030537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33C576-9DD0-DA24-2432-E55912A2B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F9EDB8-CAF8-F0F5-8B6A-29F491AB2374}"/>
              </a:ext>
            </a:extLst>
          </p:cNvPr>
          <p:cNvGrpSpPr/>
          <p:nvPr/>
        </p:nvGrpSpPr>
        <p:grpSpPr>
          <a:xfrm>
            <a:off x="6992911" y="3548295"/>
            <a:ext cx="1093826" cy="663941"/>
            <a:chOff x="2124743" y="5298641"/>
            <a:chExt cx="1093826" cy="6639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83F407-A160-34F6-9264-9F0FCBBE6CFB}"/>
                </a:ext>
              </a:extLst>
            </p:cNvPr>
            <p:cNvSpPr txBox="1"/>
            <p:nvPr/>
          </p:nvSpPr>
          <p:spPr>
            <a:xfrm>
              <a:off x="2835111" y="5298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16D85E-6FC7-3271-ACEE-E2ECC5594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4743" y="5545146"/>
              <a:ext cx="725643" cy="4174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212464-22CF-0F76-4ACC-76AB8F0CE036}"/>
              </a:ext>
            </a:extLst>
          </p:cNvPr>
          <p:cNvGrpSpPr/>
          <p:nvPr/>
        </p:nvGrpSpPr>
        <p:grpSpPr>
          <a:xfrm>
            <a:off x="4431819" y="440362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0A3B80-C282-8DA1-D925-979C49B0BB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1C7034B-A5AA-5723-EF74-A538D7625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21DD5-9536-837F-DE46-FFA5F665BD76}"/>
              </a:ext>
            </a:extLst>
          </p:cNvPr>
          <p:cNvGrpSpPr/>
          <p:nvPr/>
        </p:nvGrpSpPr>
        <p:grpSpPr>
          <a:xfrm>
            <a:off x="2784858" y="326197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4F8554-A587-96C6-95C8-E04310BC223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C497125-841E-CC17-972C-523D08C68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9FDEE-663C-253F-1625-766CB399C59C}"/>
              </a:ext>
            </a:extLst>
          </p:cNvPr>
          <p:cNvGrpSpPr/>
          <p:nvPr/>
        </p:nvGrpSpPr>
        <p:grpSpPr>
          <a:xfrm>
            <a:off x="3679434" y="4856874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A403CC-76FD-74B1-E18D-8B7AC7DC06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9D9BB9B-6ECD-A546-58BA-C13C594AB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612237-03C3-39DA-8ABF-2FE56DFE6D33}"/>
              </a:ext>
            </a:extLst>
          </p:cNvPr>
          <p:cNvSpPr/>
          <p:nvPr/>
        </p:nvSpPr>
        <p:spPr>
          <a:xfrm>
            <a:off x="1101777" y="5186363"/>
            <a:ext cx="1938979" cy="20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/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/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83BB7-B337-A350-0D6D-BD4E8C6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40" y="2135116"/>
            <a:ext cx="5058119" cy="1397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742655" y="3940654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</p:spTree>
    <p:extLst>
      <p:ext uri="{BB962C8B-B14F-4D97-AF65-F5344CB8AC3E}">
        <p14:creationId xmlns:p14="http://schemas.microsoft.com/office/powerpoint/2010/main" val="2620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680" y="365126"/>
            <a:ext cx="3067342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common_statistics.py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5ABB-E6C7-BFDF-DAD9-F16B94F4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8" y="494511"/>
            <a:ext cx="5295238" cy="612380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B6A83-6A5C-8301-8352-0ADE7E617B29}"/>
              </a:ext>
            </a:extLst>
          </p:cNvPr>
          <p:cNvGrpSpPr/>
          <p:nvPr/>
        </p:nvGrpSpPr>
        <p:grpSpPr>
          <a:xfrm>
            <a:off x="3435785" y="68938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8D9558D-E292-DB28-D893-AB9F62FA0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EC0763-7CBD-6A6F-D31A-C0C79A02D1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220ECA-0AC3-6531-6FC4-C25F2036063E}"/>
              </a:ext>
            </a:extLst>
          </p:cNvPr>
          <p:cNvGrpSpPr/>
          <p:nvPr/>
        </p:nvGrpSpPr>
        <p:grpSpPr>
          <a:xfrm>
            <a:off x="2154127" y="1408737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740018F-EC87-0821-B0A9-7FFCF783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A2858A-3240-5F5D-FB15-45C4AEF93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728C5B-9FAA-5672-F972-8773745B8ACE}"/>
              </a:ext>
            </a:extLst>
          </p:cNvPr>
          <p:cNvGrpSpPr/>
          <p:nvPr/>
        </p:nvGrpSpPr>
        <p:grpSpPr>
          <a:xfrm>
            <a:off x="1872870" y="1600897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2572D3-3B8D-4484-F157-53B3E43857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39EFAA4-2249-C3DA-7C65-7AB02E800E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02CDA5-7A75-30E3-1CE2-CFD31CAADF14}"/>
              </a:ext>
            </a:extLst>
          </p:cNvPr>
          <p:cNvGrpSpPr/>
          <p:nvPr/>
        </p:nvGrpSpPr>
        <p:grpSpPr>
          <a:xfrm>
            <a:off x="2142359" y="1785563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FA4288-13E9-6C8A-A87B-B3D673BFBC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43E61F6-EB53-71E0-D5BA-BF1ADE168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03D017-7375-49C2-1D78-C4F5F9BE4FBA}"/>
              </a:ext>
            </a:extLst>
          </p:cNvPr>
          <p:cNvGrpSpPr/>
          <p:nvPr/>
        </p:nvGrpSpPr>
        <p:grpSpPr>
          <a:xfrm>
            <a:off x="2916098" y="2680433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16BD37-95D0-BF2E-5DCA-BAB8EB80B94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1F673D3-712A-72AC-D974-D8DEECCF8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581ECF-D539-0DAC-E627-BC57678ECF48}"/>
              </a:ext>
            </a:extLst>
          </p:cNvPr>
          <p:cNvGrpSpPr/>
          <p:nvPr/>
        </p:nvGrpSpPr>
        <p:grpSpPr>
          <a:xfrm>
            <a:off x="2978594" y="413184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A700AB-CA39-0C98-08B2-8C5116EF73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EAC412-696D-F0B4-C371-0C35FDB810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362DE1-E32A-CF36-D421-8C3EEBE54412}"/>
              </a:ext>
            </a:extLst>
          </p:cNvPr>
          <p:cNvGrpSpPr/>
          <p:nvPr/>
        </p:nvGrpSpPr>
        <p:grpSpPr>
          <a:xfrm>
            <a:off x="4453426" y="4490220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D265D0-4A79-4AFD-1FAD-D18DEA79C8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62166C9-B38C-3191-E2FC-A1AE4A2A0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63BEB5-2E91-F32B-EFEE-EF96CB5693F2}"/>
              </a:ext>
            </a:extLst>
          </p:cNvPr>
          <p:cNvGrpSpPr/>
          <p:nvPr/>
        </p:nvGrpSpPr>
        <p:grpSpPr>
          <a:xfrm>
            <a:off x="1953101" y="5400136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66FC7B-6A3C-7C76-0F73-4AF3814EEC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ADAF002-C9AE-5DD3-1CF7-426E89E03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E30F80-D143-6347-8E29-0118626B2A01}"/>
              </a:ext>
            </a:extLst>
          </p:cNvPr>
          <p:cNvGrpSpPr/>
          <p:nvPr/>
        </p:nvGrpSpPr>
        <p:grpSpPr>
          <a:xfrm>
            <a:off x="3082905" y="3769088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B7D7AB-2D4B-8E66-403E-063775B65D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63F5125-E4B0-6073-D9A9-F37FA82B7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0BC3CF-F85B-99CE-691E-E36D48732557}"/>
              </a:ext>
            </a:extLst>
          </p:cNvPr>
          <p:cNvGrpSpPr/>
          <p:nvPr/>
        </p:nvGrpSpPr>
        <p:grpSpPr>
          <a:xfrm>
            <a:off x="3800026" y="6119108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5715C3-4B2F-4D39-F7DC-884198A102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735653C-23C1-5623-6AA3-7DFCC5C0D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/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/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C68B9-A13D-1FCA-E475-B42F85FD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26" y="1478398"/>
            <a:ext cx="5312147" cy="481799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FDE6D10-A078-BCEB-E63D-44A40ECD498B}"/>
              </a:ext>
            </a:extLst>
          </p:cNvPr>
          <p:cNvGrpSpPr/>
          <p:nvPr/>
        </p:nvGrpSpPr>
        <p:grpSpPr>
          <a:xfrm>
            <a:off x="5608150" y="2007134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6ED5B16-018C-FA60-531E-690804430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9B88B6-C676-1624-5BB3-887A3AB9E21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B327D0-1A92-B667-8D28-B400222E656E}"/>
              </a:ext>
            </a:extLst>
          </p:cNvPr>
          <p:cNvGrpSpPr/>
          <p:nvPr/>
        </p:nvGrpSpPr>
        <p:grpSpPr>
          <a:xfrm>
            <a:off x="5918556" y="2624775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1A27830-46E3-7B08-3221-6342755CF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E4E878-D700-BE59-6518-2EB951C1A8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703B8E-536E-9363-0819-5A1668D87B6B}"/>
              </a:ext>
            </a:extLst>
          </p:cNvPr>
          <p:cNvGrpSpPr/>
          <p:nvPr/>
        </p:nvGrpSpPr>
        <p:grpSpPr>
          <a:xfrm>
            <a:off x="5762576" y="3312998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F873337-5F10-E6E6-BCD6-FBF9230E84D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4EABE-AD09-70AF-2AD2-6C7BF249F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F05529-334C-D060-8ABE-5512197EDFE0}"/>
              </a:ext>
            </a:extLst>
          </p:cNvPr>
          <p:cNvGrpSpPr/>
          <p:nvPr/>
        </p:nvGrpSpPr>
        <p:grpSpPr>
          <a:xfrm>
            <a:off x="5999675" y="3498192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101733-9483-D4A8-95B8-4A4A7B6BFA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D973F3-135F-04F2-2A10-B90480B2A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F10A5FA-0B45-B07A-C77D-DD9443D08613}"/>
              </a:ext>
            </a:extLst>
          </p:cNvPr>
          <p:cNvGrpSpPr/>
          <p:nvPr/>
        </p:nvGrpSpPr>
        <p:grpSpPr>
          <a:xfrm>
            <a:off x="5329505" y="4076491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EFC314-4079-CE97-BC88-291187AAE6F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0D47941-49FD-5E41-DD79-F7A6D402F0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D11633-F751-8B4C-D5D9-E51537FE111A}"/>
              </a:ext>
            </a:extLst>
          </p:cNvPr>
          <p:cNvGrpSpPr/>
          <p:nvPr/>
        </p:nvGrpSpPr>
        <p:grpSpPr>
          <a:xfrm>
            <a:off x="4714430" y="5005181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5C1B1B-7BD5-3344-9813-B04213651A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08F0869-507A-77E6-B6F0-665D1BC898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DE4963-8E79-E39B-2F98-3435A175E1AD}"/>
              </a:ext>
            </a:extLst>
          </p:cNvPr>
          <p:cNvGrpSpPr/>
          <p:nvPr/>
        </p:nvGrpSpPr>
        <p:grpSpPr>
          <a:xfrm>
            <a:off x="5817506" y="5192486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2DFB86-43A7-3B49-6489-999439129B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21AB3F6-B1C7-3003-4AB9-426197A82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433E9F-C4D3-03BA-026C-95C117D9BF53}"/>
              </a:ext>
            </a:extLst>
          </p:cNvPr>
          <p:cNvGrpSpPr/>
          <p:nvPr/>
        </p:nvGrpSpPr>
        <p:grpSpPr>
          <a:xfrm>
            <a:off x="5433945" y="5757384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B67084-D76E-984E-0EAC-9F459716B5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FA9AEF2-86BA-4A27-A61A-7C231446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60F876-CD9E-3813-2995-14D761E503B0}"/>
              </a:ext>
            </a:extLst>
          </p:cNvPr>
          <p:cNvGrpSpPr/>
          <p:nvPr/>
        </p:nvGrpSpPr>
        <p:grpSpPr>
          <a:xfrm>
            <a:off x="7140340" y="4238506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C288D8-53D1-7325-4259-E71313E7F6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DCB2A8-AA99-A60E-BB67-93005E258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F0B6C3-10E9-5334-2BA1-AFE1C200B046}"/>
              </a:ext>
            </a:extLst>
          </p:cNvPr>
          <p:cNvGrpSpPr/>
          <p:nvPr/>
        </p:nvGrpSpPr>
        <p:grpSpPr>
          <a:xfrm>
            <a:off x="5786696" y="5944759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0D406E-926F-E201-1914-4493033E16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2940B3C-4777-06F2-38C1-82A29871A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8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15D6D-0F76-97BE-6E86-B120257B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9" y="1690689"/>
            <a:ext cx="6657143" cy="43238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9CAF8D2-525D-A965-4588-074344D78662}"/>
              </a:ext>
            </a:extLst>
          </p:cNvPr>
          <p:cNvGrpSpPr/>
          <p:nvPr/>
        </p:nvGrpSpPr>
        <p:grpSpPr>
          <a:xfrm>
            <a:off x="7052871" y="1791954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54932D-E1AE-1931-EE71-EC33344F6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291E44-F649-6CC7-7241-87120C88C7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482897-52B6-856E-E12E-49B038182362}"/>
              </a:ext>
            </a:extLst>
          </p:cNvPr>
          <p:cNvGrpSpPr/>
          <p:nvPr/>
        </p:nvGrpSpPr>
        <p:grpSpPr>
          <a:xfrm>
            <a:off x="2998252" y="2692383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4F70DE0-E34A-FC2C-4709-C7E6063C9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CDD33-9BFE-E83C-DEFD-C68274244D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F8775E-1CAB-D011-DE79-6FDABC9BF7BA}"/>
              </a:ext>
            </a:extLst>
          </p:cNvPr>
          <p:cNvGrpSpPr/>
          <p:nvPr/>
        </p:nvGrpSpPr>
        <p:grpSpPr>
          <a:xfrm>
            <a:off x="2998252" y="3411243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B6F9D5-9506-D7FC-0EB9-1881C75C04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5D4AA5-2CB2-EC16-2087-DF3E3392A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8B48CE-356B-6298-43AD-925ACF62C646}"/>
              </a:ext>
            </a:extLst>
          </p:cNvPr>
          <p:cNvGrpSpPr/>
          <p:nvPr/>
        </p:nvGrpSpPr>
        <p:grpSpPr>
          <a:xfrm>
            <a:off x="2998252" y="413010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F2F305-B7BC-71FE-956F-5188CB378B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0FEFD-FFC9-F358-586D-820739AEB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F926-C30D-6448-3531-23157A638317}"/>
              </a:ext>
            </a:extLst>
          </p:cNvPr>
          <p:cNvGrpSpPr/>
          <p:nvPr/>
        </p:nvGrpSpPr>
        <p:grpSpPr>
          <a:xfrm>
            <a:off x="2998252" y="4848963"/>
            <a:ext cx="1068643" cy="369332"/>
            <a:chOff x="3647644" y="5359159"/>
            <a:chExt cx="1068643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60CF11-2036-0BEC-CD37-527EFBD1E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E1BD0F5-BBE4-EB4C-07F5-7D0937073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DEFCF2A-5A1C-C81F-FC76-7E782D3672E3}"/>
              </a:ext>
            </a:extLst>
          </p:cNvPr>
          <p:cNvGrpSpPr/>
          <p:nvPr/>
        </p:nvGrpSpPr>
        <p:grpSpPr>
          <a:xfrm>
            <a:off x="2998252" y="5567823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938E21-F530-EE00-4BE4-51B5F138ED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55A6A7-B937-FE37-C36A-9C9982AD0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FA1F4E-AF16-D455-CA4F-28A8F750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55" y="2489486"/>
            <a:ext cx="4349406" cy="2782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22D29-F6E7-028E-572A-6318D8940EF8}"/>
              </a:ext>
            </a:extLst>
          </p:cNvPr>
          <p:cNvSpPr txBox="1"/>
          <p:nvPr/>
        </p:nvSpPr>
        <p:spPr>
          <a:xfrm>
            <a:off x="1628193" y="3833281"/>
            <a:ext cx="178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Multi-modal</a:t>
            </a:r>
          </a:p>
        </p:txBody>
      </p:sp>
    </p:spTree>
    <p:extLst>
      <p:ext uri="{BB962C8B-B14F-4D97-AF65-F5344CB8AC3E}">
        <p14:creationId xmlns:p14="http://schemas.microsoft.com/office/powerpoint/2010/main" val="5526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/>
              <a:t>Bessel’s correction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all </a:t>
            </a:r>
            <a:r>
              <a:rPr lang="en-US" sz="2400" u="sng" dirty="0"/>
              <a:t>uniform</a:t>
            </a:r>
            <a:r>
              <a:rPr lang="en-US" sz="2400" dirty="0"/>
              <a:t> random number distributions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</a:t>
            </a:r>
            <a:r>
              <a:rPr lang="en-US" sz="2400" b="1" dirty="0"/>
              <a:t>Normal</a:t>
            </a:r>
            <a:r>
              <a:rPr lang="en-US" sz="2400" dirty="0"/>
              <a:t> Distribution 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population vs. sample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a full </a:t>
            </a:r>
            <a:r>
              <a:rPr lang="en-US" sz="2400" b="1" dirty="0">
                <a:solidFill>
                  <a:srgbClr val="0070C0"/>
                </a:solidFill>
              </a:rPr>
              <a:t>population set </a:t>
            </a:r>
            <a:r>
              <a:rPr lang="en-US" sz="2400" dirty="0"/>
              <a:t>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</a:t>
            </a:r>
            <a:r>
              <a:rPr lang="en-US" sz="2000" u="sng" dirty="0"/>
              <a:t>population</a:t>
            </a:r>
            <a:r>
              <a:rPr lang="en-US" sz="2000" dirty="0"/>
              <a:t> variance (</a:t>
            </a:r>
            <a:r>
              <a:rPr lang="en-US" sz="2000" b="1" dirty="0"/>
              <a:t>PV</a:t>
            </a:r>
            <a:r>
              <a:rPr lang="en-US" sz="2000" dirty="0"/>
              <a:t>) for that full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20,000 random samples of size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taken from that full population set.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of those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two</a:t>
            </a:r>
            <a:r>
              <a:rPr lang="en-US" sz="2000" dirty="0"/>
              <a:t>-sample sets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three</a:t>
            </a:r>
            <a:r>
              <a:rPr lang="en-US" sz="2000" dirty="0"/>
              <a:t>-sample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 this for all samples sets up to size </a:t>
            </a:r>
            <a:r>
              <a:rPr lang="en-US" sz="2000" b="1" dirty="0"/>
              <a:t>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118111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sample sizes</a:t>
            </a:r>
            <a:r>
              <a:rPr lang="en-US" sz="2400" dirty="0"/>
              <a:t> from </a:t>
            </a:r>
            <a:r>
              <a:rPr lang="en-US" sz="2400" b="1" dirty="0"/>
              <a:t>2</a:t>
            </a:r>
            <a:r>
              <a:rPr lang="en-US" sz="2400" dirty="0"/>
              <a:t> to </a:t>
            </a:r>
            <a:r>
              <a:rPr lang="en-US" sz="2400" b="1" dirty="0"/>
              <a:t>20</a:t>
            </a:r>
            <a:r>
              <a:rPr lang="en-US" sz="2400" dirty="0"/>
              <a:t> with columns showing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true</a:t>
            </a:r>
            <a:r>
              <a:rPr lang="en-US" sz="2400" dirty="0"/>
              <a:t> population variance (PV),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PV – but can we reliably use the BSV with </a:t>
            </a:r>
            <a:r>
              <a:rPr lang="en-US" sz="2000" b="1" i="1" dirty="0"/>
              <a:t>small</a:t>
            </a:r>
            <a:r>
              <a:rPr lang="en-US" sz="2000" dirty="0"/>
              <a:t> sample sets to </a:t>
            </a:r>
            <a:r>
              <a:rPr lang="en-US" sz="2000" u="sng" dirty="0"/>
              <a:t>estimate</a:t>
            </a:r>
            <a:r>
              <a:rPr lang="en-US" sz="2000" dirty="0"/>
              <a:t> the true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143663" y="5612124"/>
            <a:ext cx="7535642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37497-6579-0338-CCCF-4666C15D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49" y="1467724"/>
            <a:ext cx="5233469" cy="511159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599603D-AAE2-4138-BF68-B1A18B068B68}"/>
              </a:ext>
            </a:extLst>
          </p:cNvPr>
          <p:cNvSpPr/>
          <p:nvPr/>
        </p:nvSpPr>
        <p:spPr>
          <a:xfrm>
            <a:off x="301578" y="3871325"/>
            <a:ext cx="1481115" cy="1526291"/>
          </a:xfrm>
          <a:prstGeom prst="wedgeRectCallout">
            <a:avLst>
              <a:gd name="adj1" fmla="val 113008"/>
              <a:gd name="adj2" fmla="val -3189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NumPy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can do vectorized operations on all array elements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29CC90-8340-C562-A616-FCDB91F44369}"/>
              </a:ext>
            </a:extLst>
          </p:cNvPr>
          <p:cNvGrpSpPr/>
          <p:nvPr/>
        </p:nvGrpSpPr>
        <p:grpSpPr>
          <a:xfrm>
            <a:off x="6216460" y="1577103"/>
            <a:ext cx="1076632" cy="369332"/>
            <a:chOff x="4968362" y="2079211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D1B008-9955-73D1-A000-A034D539F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106CD6-816A-87C8-32B8-05116FB873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EE67D-935D-024B-C88D-0D2133C04CF3}"/>
              </a:ext>
            </a:extLst>
          </p:cNvPr>
          <p:cNvGrpSpPr/>
          <p:nvPr/>
        </p:nvGrpSpPr>
        <p:grpSpPr>
          <a:xfrm>
            <a:off x="3608172" y="2374367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35EBB0-FF80-1911-D01F-3C212BB9B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FDCB56-0CE1-AB2F-21FA-E9F16D0FABF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CC1849-DF8F-45CD-B971-C95C13D7C389}"/>
              </a:ext>
            </a:extLst>
          </p:cNvPr>
          <p:cNvGrpSpPr/>
          <p:nvPr/>
        </p:nvGrpSpPr>
        <p:grpSpPr>
          <a:xfrm>
            <a:off x="4337153" y="3738520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B52A77-FF65-512B-080F-EB671857E43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EE9AF58-75B7-7AD7-7D81-968468B43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38C580-DF0B-7878-3E07-C036C5317A52}"/>
              </a:ext>
            </a:extLst>
          </p:cNvPr>
          <p:cNvGrpSpPr/>
          <p:nvPr/>
        </p:nvGrpSpPr>
        <p:grpSpPr>
          <a:xfrm>
            <a:off x="6208271" y="3952509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BB5D04-1DF0-E389-8D5D-6B7536F03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D1AD84-F2B9-E924-8952-D2C81B4CC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8578A8-FF11-2EB7-C7FA-855662BAB764}"/>
              </a:ext>
            </a:extLst>
          </p:cNvPr>
          <p:cNvGrpSpPr/>
          <p:nvPr/>
        </p:nvGrpSpPr>
        <p:grpSpPr>
          <a:xfrm>
            <a:off x="6029085" y="4931226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FF52A8-F917-D6CA-9F71-589212AB386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9F29E4B-BD51-036D-1FA5-904F5252B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E87F72-E24F-8410-A0E3-0778BA1B19C3}"/>
              </a:ext>
            </a:extLst>
          </p:cNvPr>
          <p:cNvGrpSpPr/>
          <p:nvPr/>
        </p:nvGrpSpPr>
        <p:grpSpPr>
          <a:xfrm>
            <a:off x="4994700" y="5506436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DEA915-2AD4-A72F-09F7-FEF1087F5B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CE661E8-A52D-EF7D-04C0-A15B9A9E1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B813117-6895-041C-E4C8-B43C05CD9D07}"/>
              </a:ext>
            </a:extLst>
          </p:cNvPr>
          <p:cNvGrpSpPr/>
          <p:nvPr/>
        </p:nvGrpSpPr>
        <p:grpSpPr>
          <a:xfrm>
            <a:off x="7586192" y="5706092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DDF99F-DA25-13F4-47A3-42B607717B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431CD57-FEFF-C709-2A55-F8F62AABC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C10A6-6CCE-61FB-D9DD-D746BC9C4DCB}"/>
              </a:ext>
            </a:extLst>
          </p:cNvPr>
          <p:cNvGrpSpPr/>
          <p:nvPr/>
        </p:nvGrpSpPr>
        <p:grpSpPr>
          <a:xfrm>
            <a:off x="5516875" y="589075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5E651F-CA85-C6B4-3DC2-D70CF17911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367F3B-D8D9-92A4-08D7-5758463EE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4A5CFD-3B20-6CC7-BEC6-5A93B818BBD1}"/>
              </a:ext>
            </a:extLst>
          </p:cNvPr>
          <p:cNvGrpSpPr/>
          <p:nvPr/>
        </p:nvGrpSpPr>
        <p:grpSpPr>
          <a:xfrm>
            <a:off x="4408846" y="5115892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C31994-2A12-538D-0D2C-ADDE8E36F1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52D7428-C8DD-1E00-7B28-4D9A1657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6CB037-DD1B-4E11-4214-39E3F1EAE34F}"/>
              </a:ext>
            </a:extLst>
          </p:cNvPr>
          <p:cNvGrpSpPr/>
          <p:nvPr/>
        </p:nvGrpSpPr>
        <p:grpSpPr>
          <a:xfrm>
            <a:off x="5502719" y="608989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CD05E5-DDB0-7B38-0B9A-45A4033DCF8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EA5C4A4-B779-48A9-DAD7-B41F1C172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6189572" y="143697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4531340" y="158667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4147116" y="173386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4FFB4-B1FF-2755-96BF-9DFCE6E166F3}"/>
              </a:ext>
            </a:extLst>
          </p:cNvPr>
          <p:cNvGrpSpPr/>
          <p:nvPr/>
        </p:nvGrpSpPr>
        <p:grpSpPr>
          <a:xfrm>
            <a:off x="5170070" y="1905491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1ACBC-46AF-E68B-F4DC-B5338B7F6F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1A990-063B-FC04-F1A8-B66C3226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4C8B1F-2143-4094-63A2-82436B652284}"/>
              </a:ext>
            </a:extLst>
          </p:cNvPr>
          <p:cNvGrpSpPr/>
          <p:nvPr/>
        </p:nvGrpSpPr>
        <p:grpSpPr>
          <a:xfrm>
            <a:off x="6422073" y="205198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52ABF5-B7DE-EB8C-F261-CADFE173820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79AFA6-3E00-4D0B-B19F-2E1558913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F774-5D67-5937-9F74-235A7446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6" y="2548518"/>
            <a:ext cx="5134975" cy="4032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20329" y="3158742"/>
            <a:ext cx="17413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</a:t>
            </a:r>
            <a:r>
              <a:rPr lang="en-US" dirty="0"/>
              <a:t> sets of size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, drawn from the full </a:t>
            </a:r>
            <a:r>
              <a:rPr lang="en-US" b="1" dirty="0"/>
              <a:t>population</a:t>
            </a:r>
            <a:r>
              <a:rPr lang="en-US" dirty="0"/>
              <a:t> set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</a:t>
            </a:r>
            <a:r>
              <a:rPr lang="en-US" i="1" dirty="0"/>
              <a:t>natural</a:t>
            </a:r>
            <a:r>
              <a:rPr lang="en-US" dirty="0"/>
              <a:t> numbers all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2801A4-42EF-46E4-B803-14B4E1987A2E}"/>
              </a:ext>
            </a:extLst>
          </p:cNvPr>
          <p:cNvSpPr/>
          <p:nvPr/>
        </p:nvSpPr>
        <p:spPr>
          <a:xfrm>
            <a:off x="3746090" y="2757948"/>
            <a:ext cx="2711860" cy="2138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9435D6-9B8C-91BA-92F0-CD6232F9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/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If the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BSV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 was close to the true </a:t>
                </a:r>
                <a:r>
                  <a: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PV 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𝐵𝑆𝑉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𝑃𝑉</m:t>
                        </m:r>
                      </m:den>
                    </m:f>
                    <m:r>
                      <a:rPr lang="en-US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4B4B65-77A2-4DB2-9E83-563A4A3FBB28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39DBE-3405-3356-E023-71F7ED6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0765B08-96AF-4586-A28C-35FE2AB11D28}"/>
              </a:ext>
            </a:extLst>
          </p:cNvPr>
          <p:cNvSpPr/>
          <p:nvPr/>
        </p:nvSpPr>
        <p:spPr>
          <a:xfrm>
            <a:off x="5641257" y="2438185"/>
            <a:ext cx="2979175" cy="990816"/>
          </a:xfrm>
          <a:prstGeom prst="wedgeRoundRectCallout">
            <a:avLst>
              <a:gd name="adj1" fmla="val -37417"/>
              <a:gd name="adj2" fmla="val 100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Recall, we know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BSV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for each sample set, but we don’t know the true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185527" y="4352973"/>
            <a:ext cx="750699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788367" y="5549750"/>
            <a:ext cx="57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 does make a difference!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Even if we only can take small sample sizes, the UBSV can still give a good estimate of the true population variance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</a:t>
            </a:r>
            <a:r>
              <a:rPr lang="en-US" sz="2400" b="1" dirty="0">
                <a:solidFill>
                  <a:srgbClr val="FF0000"/>
                </a:solidFill>
              </a:rPr>
              <a:t>Birthday Paradox </a:t>
            </a:r>
            <a:r>
              <a:rPr lang="en-US" sz="2400" dirty="0"/>
              <a:t>by calculating the odds that two students share a common birthday cross increasing class sizes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approach to </a:t>
            </a:r>
            <a:r>
              <a:rPr lang="en-US" sz="2400" b="1" dirty="0"/>
              <a:t>"measuring" randomness</a:t>
            </a:r>
            <a:r>
              <a:rPr lang="en-US" sz="2400" dirty="0"/>
              <a:t> by simulating the effects of two different card deck shuffling methods and then calculating the degree to which each method scrambles an initially sorted deck of cards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accuracy of the </a:t>
            </a:r>
            <a:r>
              <a:rPr lang="en-US" sz="2400" b="1" dirty="0">
                <a:solidFill>
                  <a:srgbClr val="00B050"/>
                </a:solidFill>
              </a:rPr>
              <a:t>Lattice Point</a:t>
            </a:r>
            <a:r>
              <a:rPr lang="en-US" sz="2400" dirty="0"/>
              <a:t> count estimate suggested by </a:t>
            </a:r>
            <a:r>
              <a:rPr lang="en-US" sz="2400" b="1" dirty="0">
                <a:solidFill>
                  <a:srgbClr val="7030A0"/>
                </a:solidFill>
              </a:rPr>
              <a:t>Gauss</a:t>
            </a:r>
            <a:r>
              <a:rPr lang="en-US" sz="2400" dirty="0"/>
              <a:t> for the </a:t>
            </a:r>
            <a:r>
              <a:rPr lang="en-US" sz="2400" b="1" dirty="0"/>
              <a:t>Circle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0253A3-2833-DF81-6239-D135E2ADD2E4}"/>
              </a:ext>
            </a:extLst>
          </p:cNvPr>
          <p:cNvGrpSpPr/>
          <p:nvPr/>
        </p:nvGrpSpPr>
        <p:grpSpPr>
          <a:xfrm>
            <a:off x="4870977" y="327945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E8AB6C-3235-3311-BABE-2915CAC03A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2A8B97-5172-2681-4F4E-16ECCDF5C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265E2-E1DA-5D5F-850B-8FE9EF37E8B3}"/>
              </a:ext>
            </a:extLst>
          </p:cNvPr>
          <p:cNvGrpSpPr/>
          <p:nvPr/>
        </p:nvGrpSpPr>
        <p:grpSpPr>
          <a:xfrm>
            <a:off x="5481969" y="4688757"/>
            <a:ext cx="1084769" cy="369332"/>
            <a:chOff x="3912011" y="6259384"/>
            <a:chExt cx="1084769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241868-8726-C7B1-1EE3-18C7E7625AD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9111F-1EC6-B850-D3EA-977BCC0C5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2F05847-BD61-0EFD-2498-A517D44526BE}"/>
              </a:ext>
            </a:extLst>
          </p:cNvPr>
          <p:cNvSpPr/>
          <p:nvPr/>
        </p:nvSpPr>
        <p:spPr>
          <a:xfrm>
            <a:off x="2931889" y="3365263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53C364-0736-E849-699A-F798F560D11D}"/>
              </a:ext>
            </a:extLst>
          </p:cNvPr>
          <p:cNvSpPr/>
          <p:nvPr/>
        </p:nvSpPr>
        <p:spPr>
          <a:xfrm>
            <a:off x="2668747" y="4605266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9A8AB2B-7FDF-EF7D-3DDE-71D0F7CDA296}"/>
              </a:ext>
            </a:extLst>
          </p:cNvPr>
          <p:cNvCxnSpPr>
            <a:stCxn id="37" idx="1"/>
            <a:endCxn id="39" idx="1"/>
          </p:cNvCxnSpPr>
          <p:nvPr/>
        </p:nvCxnSpPr>
        <p:spPr>
          <a:xfrm rot="10800000" flipV="1">
            <a:off x="2668747" y="3471611"/>
            <a:ext cx="263142" cy="1240003"/>
          </a:xfrm>
          <a:prstGeom prst="bentConnector3">
            <a:avLst>
              <a:gd name="adj1" fmla="val 18687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024604-C5D5-CAE6-5B8C-07A9A770D298}"/>
              </a:ext>
            </a:extLst>
          </p:cNvPr>
          <p:cNvGrpSpPr/>
          <p:nvPr/>
        </p:nvGrpSpPr>
        <p:grpSpPr>
          <a:xfrm>
            <a:off x="6168973" y="4831534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15A685-CBE6-3045-E46F-AEA1E954DD8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DEE2B5-B319-F7D3-2190-432FEE4C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71E829-71CC-E8C7-FB77-901983E65844}"/>
              </a:ext>
            </a:extLst>
          </p:cNvPr>
          <p:cNvGrpSpPr/>
          <p:nvPr/>
        </p:nvGrpSpPr>
        <p:grpSpPr>
          <a:xfrm>
            <a:off x="4109553" y="6217100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A724D1-74B9-75D2-103B-D30189B1A7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10CDEA-6439-D99F-9043-6B8CD7178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08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0CA183-11BF-E2DA-AB59-3C995DC6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55" y="2145374"/>
            <a:ext cx="6114687" cy="43474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6" y="5623296"/>
            <a:ext cx="2746345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1899870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29372" y="5156035"/>
            <a:ext cx="360419" cy="780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276572" y="5726534"/>
            <a:ext cx="24871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FB496-156D-27A9-F177-48726E4E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50039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40300-5D50-9769-0B49-64EA3142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2863143" y="3340106"/>
            <a:ext cx="2448903" cy="1439892"/>
          </a:xfrm>
          <a:prstGeom prst="wedgeRectCallout">
            <a:avLst>
              <a:gd name="adj1" fmla="val -51071"/>
              <a:gd name="adj2" fmla="val -8849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However,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tracks very closely to the true PV, even with small sample sizes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E7E1-0FC5-4141-8FEC-338F1547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061880"/>
            <a:ext cx="1867838" cy="226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A01E4-A0A7-4AD0-B51B-B01C4DBDB213}"/>
              </a:ext>
            </a:extLst>
          </p:cNvPr>
          <p:cNvSpPr txBox="1"/>
          <p:nvPr/>
        </p:nvSpPr>
        <p:spPr>
          <a:xfrm>
            <a:off x="6759001" y="3299992"/>
            <a:ext cx="18678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 Functions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089-ADBC-4645-9649-3607A89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468581"/>
            <a:ext cx="8228571" cy="44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8802A-81AA-4AA0-941A-1EF8F069FC07}"/>
              </a:ext>
            </a:extLst>
          </p:cNvPr>
          <p:cNvSpPr/>
          <p:nvPr/>
        </p:nvSpPr>
        <p:spPr>
          <a:xfrm>
            <a:off x="575187" y="4004187"/>
            <a:ext cx="6622026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414CD-827A-4CC3-8B16-8C0963573D70}"/>
              </a:ext>
            </a:extLst>
          </p:cNvPr>
          <p:cNvCxnSpPr/>
          <p:nvPr/>
        </p:nvCxnSpPr>
        <p:spPr>
          <a:xfrm flipH="1">
            <a:off x="3569110" y="5250424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4AC66-E829-456A-857E-0211A229C80E}"/>
              </a:ext>
            </a:extLst>
          </p:cNvPr>
          <p:cNvCxnSpPr/>
          <p:nvPr/>
        </p:nvCxnSpPr>
        <p:spPr>
          <a:xfrm flipH="1">
            <a:off x="5764776" y="5476566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C61120-776D-43BD-85C0-666F090B8D77}"/>
              </a:ext>
            </a:extLst>
          </p:cNvPr>
          <p:cNvCxnSpPr/>
          <p:nvPr/>
        </p:nvCxnSpPr>
        <p:spPr>
          <a:xfrm flipH="1">
            <a:off x="3773129" y="2991463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AE14E-2D02-41DD-95C5-560AC6DF122E}"/>
              </a:ext>
            </a:extLst>
          </p:cNvPr>
          <p:cNvCxnSpPr>
            <a:cxnSpLocks/>
          </p:cNvCxnSpPr>
          <p:nvPr/>
        </p:nvCxnSpPr>
        <p:spPr>
          <a:xfrm flipV="1">
            <a:off x="5953432" y="5810865"/>
            <a:ext cx="130278" cy="53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5011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an existing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15 sets of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1 million &amp; 2 million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random integer chosen within a range between a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for each set is a random number between </a:t>
            </a:r>
            <a:r>
              <a:rPr lang="en-US" sz="2000" b="1" dirty="0">
                <a:solidFill>
                  <a:srgbClr val="FF0000"/>
                </a:solidFill>
              </a:rPr>
              <a:t>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 </a:t>
            </a:r>
            <a:r>
              <a:rPr lang="en-US" sz="2000" dirty="0"/>
              <a:t>is </a:t>
            </a:r>
            <a:r>
              <a:rPr lang="en-US" sz="2000" b="1" dirty="0"/>
              <a:t>2x</a:t>
            </a:r>
            <a:r>
              <a:rPr lang="en-US" sz="2000" dirty="0"/>
              <a:t> the sum of that set’s lower limit </a:t>
            </a:r>
            <a:r>
              <a:rPr lang="en-US" sz="2000" b="1" dirty="0"/>
              <a:t>and</a:t>
            </a:r>
            <a:r>
              <a:rPr lang="en-US" sz="2000" dirty="0"/>
              <a:t> another random number between 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</a:t>
            </a:r>
            <a:r>
              <a:rPr lang="en-US" sz="2000" u="sng" dirty="0"/>
              <a:t>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3267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FF0000"/>
                    </a:solidFill>
                  </a:rPr>
                  <a:t>magicNumber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𝒖𝒑𝒑𝒆𝒓𝑳𝒊𝒎𝒊𝒕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𝒍𝒐𝒘𝒆𝒓𝑳𝒊𝒎𝒊𝒕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F0823-83C3-4763-B59B-845B6F3F7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2518350" y="1833549"/>
            <a:ext cx="4108126" cy="4175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5248007" y="52496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3632423" y="546384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3714152" y="179256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4681367" y="202673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6138804" y="298980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5896727" y="43060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354342" y="453751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D1918-099A-7A8A-E713-4E71B45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82" y="1447189"/>
            <a:ext cx="4736134" cy="526409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6748122" y="177959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4652470" y="320491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6146006" y="37248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3792398" y="40942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4432632" y="443810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4117345" y="531617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6B3CA-A208-AC66-6DE1-A42326B4E5EA}"/>
              </a:ext>
            </a:extLst>
          </p:cNvPr>
          <p:cNvGrpSpPr/>
          <p:nvPr/>
        </p:nvGrpSpPr>
        <p:grpSpPr>
          <a:xfrm>
            <a:off x="6726130" y="61949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8312-0C26-CD15-54F4-CB4A2E4DBF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52204C-3B9F-82A8-1931-44741BB6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946CB-D8E1-435D-BC9D-10CB81E9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4" y="1320687"/>
            <a:ext cx="6324892" cy="286547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lower and upper limit, size,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</a:t>
                </a:r>
                <a:r>
                  <a:rPr lang="en-US" sz="2000" b="1" dirty="0"/>
                  <a:t>12</a:t>
                </a:r>
                <a:r>
                  <a:rPr lang="en-US" sz="2000" dirty="0"/>
                  <a:t>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1722" y="1330538"/>
            <a:ext cx="524929" cy="285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/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CD25B82-3B69-334D-A383-B7D99A79DE9A}"/>
              </a:ext>
            </a:extLst>
          </p:cNvPr>
          <p:cNvSpPr/>
          <p:nvPr/>
        </p:nvSpPr>
        <p:spPr>
          <a:xfrm>
            <a:off x="7427626" y="4864308"/>
            <a:ext cx="490251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73370-CEA7-F5F5-FA0B-EF5AFD35AB44}"/>
              </a:ext>
            </a:extLst>
          </p:cNvPr>
          <p:cNvSpPr/>
          <p:nvPr/>
        </p:nvSpPr>
        <p:spPr>
          <a:xfrm>
            <a:off x="3693829" y="5924883"/>
            <a:ext cx="226099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190B986-0F42-5FF6-E44F-0168C97E94D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 flipH="1">
            <a:off x="4449214" y="1948198"/>
            <a:ext cx="3047308" cy="3399768"/>
          </a:xfrm>
          <a:prstGeom prst="bentConnector5">
            <a:avLst>
              <a:gd name="adj1" fmla="val -7502"/>
              <a:gd name="adj2" fmla="val -26256"/>
              <a:gd name="adj3" fmla="val 1075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31B7F1-E804-A064-8B67-D1599A447EB4}"/>
              </a:ext>
            </a:extLst>
          </p:cNvPr>
          <p:cNvCxnSpPr>
            <a:cxnSpLocks/>
            <a:stCxn id="6" idx="2"/>
            <a:endCxn id="2" idx="3"/>
          </p:cNvCxnSpPr>
          <p:nvPr/>
        </p:nvCxnSpPr>
        <p:spPr>
          <a:xfrm rot="5400000" flipH="1" flipV="1">
            <a:off x="2440956" y="3751960"/>
            <a:ext cx="3846273" cy="1114429"/>
          </a:xfrm>
          <a:prstGeom prst="bentConnector4">
            <a:avLst>
              <a:gd name="adj1" fmla="val -5943"/>
              <a:gd name="adj2" fmla="val 120513"/>
            </a:avLst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1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  <p:bldP spid="2" grpId="0"/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/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EA1F51-F4B2-61F6-D63E-A106A1D6576D}"/>
              </a:ext>
            </a:extLst>
          </p:cNvPr>
          <p:cNvSpPr txBox="1"/>
          <p:nvPr/>
        </p:nvSpPr>
        <p:spPr>
          <a:xfrm>
            <a:off x="6074345" y="3132225"/>
            <a:ext cx="20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Hero Ability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3C7007-19CC-4724-88E7-90CD1D66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20356" r="34712" b="38583"/>
          <a:stretch/>
        </p:blipFill>
        <p:spPr>
          <a:xfrm>
            <a:off x="5544634" y="3444407"/>
            <a:ext cx="2892057" cy="5392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29622E-4349-86AF-EF30-8CA55E5DFD84}"/>
              </a:ext>
            </a:extLst>
          </p:cNvPr>
          <p:cNvSpPr/>
          <p:nvPr/>
        </p:nvSpPr>
        <p:spPr>
          <a:xfrm>
            <a:off x="7833064" y="3451485"/>
            <a:ext cx="594618" cy="272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0690A15-5E89-CAE6-33DA-32D8EC138281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H="1">
            <a:off x="7192645" y="3587681"/>
            <a:ext cx="1235037" cy="931740"/>
          </a:xfrm>
          <a:prstGeom prst="bentConnector5">
            <a:avLst>
              <a:gd name="adj1" fmla="val -18510"/>
              <a:gd name="adj2" fmla="val 57413"/>
              <a:gd name="adj3" fmla="val 1185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9E7397A-58FA-42F1-3992-24F12604E645}"/>
              </a:ext>
            </a:extLst>
          </p:cNvPr>
          <p:cNvSpPr/>
          <p:nvPr/>
        </p:nvSpPr>
        <p:spPr>
          <a:xfrm>
            <a:off x="6304935" y="1533832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8E3B83-892C-56E3-5D78-21B850113C25}"/>
              </a:ext>
            </a:extLst>
          </p:cNvPr>
          <p:cNvSpPr/>
          <p:nvPr/>
        </p:nvSpPr>
        <p:spPr>
          <a:xfrm>
            <a:off x="7719435" y="1538748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A2B073-D553-9386-6AC2-56D1C8C654E8}"/>
              </a:ext>
            </a:extLst>
          </p:cNvPr>
          <p:cNvCxnSpPr>
            <a:stCxn id="29" idx="0"/>
            <a:endCxn id="30" idx="0"/>
          </p:cNvCxnSpPr>
          <p:nvPr/>
        </p:nvCxnSpPr>
        <p:spPr>
          <a:xfrm rot="16200000" flipH="1">
            <a:off x="7086235" y="829040"/>
            <a:ext cx="4916" cy="1414500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72DD9-0A7F-1665-261B-72D44034DDB0}"/>
              </a:ext>
            </a:extLst>
          </p:cNvPr>
          <p:cNvSpPr/>
          <p:nvPr/>
        </p:nvSpPr>
        <p:spPr>
          <a:xfrm>
            <a:off x="6304935" y="2174240"/>
            <a:ext cx="258097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38986-1CEF-49AA-92C3-895B69AC45A0}"/>
              </a:ext>
            </a:extLst>
          </p:cNvPr>
          <p:cNvSpPr/>
          <p:nvPr/>
        </p:nvSpPr>
        <p:spPr>
          <a:xfrm>
            <a:off x="7795943" y="2179156"/>
            <a:ext cx="264051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5A2F6D8-277A-6FB7-DAC9-C2020AAAD010}"/>
              </a:ext>
            </a:extLst>
          </p:cNvPr>
          <p:cNvCxnSpPr>
            <a:cxnSpLocks/>
            <a:stCxn id="32" idx="0"/>
            <a:endCxn id="33" idx="0"/>
          </p:cNvCxnSpPr>
          <p:nvPr/>
        </p:nvCxnSpPr>
        <p:spPr>
          <a:xfrm rot="16200000" flipH="1">
            <a:off x="7178518" y="1429706"/>
            <a:ext cx="4916" cy="1493985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09841-2A26-6D05-885A-30FDC80087E8}"/>
              </a:ext>
            </a:extLst>
          </p:cNvPr>
          <p:cNvCxnSpPr>
            <a:stCxn id="2" idx="3"/>
          </p:cNvCxnSpPr>
          <p:nvPr/>
        </p:nvCxnSpPr>
        <p:spPr>
          <a:xfrm>
            <a:off x="4984919" y="3657442"/>
            <a:ext cx="493986" cy="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3" grpId="0"/>
      <p:bldP spid="8" grpId="0"/>
      <p:bldP spid="9" grpId="0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/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315070-ECFE-897E-3E32-A0A7F6AB5F05}"/>
              </a:ext>
            </a:extLst>
          </p:cNvPr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10A24-15FD-9456-4CB8-C95448AF7C08}"/>
              </a:ext>
            </a:extLst>
          </p:cNvPr>
          <p:cNvSpPr/>
          <p:nvPr/>
        </p:nvSpPr>
        <p:spPr>
          <a:xfrm>
            <a:off x="569626" y="5768039"/>
            <a:ext cx="1806315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7BF87F-7C56-57CA-5776-5FA46E2FFDA2}"/>
              </a:ext>
            </a:extLst>
          </p:cNvPr>
          <p:cNvSpPr/>
          <p:nvPr/>
        </p:nvSpPr>
        <p:spPr>
          <a:xfrm>
            <a:off x="5362576" y="5600506"/>
            <a:ext cx="921544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/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𝒖𝒑𝒑𝒆𝒓𝑳𝒊𝒎𝒊𝒕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𝒍𝒐𝒘𝒆𝒓𝑳𝒊𝒎𝒊𝒕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F890B-9705-8EFF-D78B-CB0BF41661E2}"/>
              </a:ext>
            </a:extLst>
          </p:cNvPr>
          <p:cNvGrpSpPr/>
          <p:nvPr/>
        </p:nvGrpSpPr>
        <p:grpSpPr>
          <a:xfrm>
            <a:off x="6059470" y="3398852"/>
            <a:ext cx="2807212" cy="1864036"/>
            <a:chOff x="5914103" y="3173802"/>
            <a:chExt cx="2545407" cy="18640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D235819-414C-C85B-CD01-521AF24147ED}"/>
                </a:ext>
              </a:extLst>
            </p:cNvPr>
            <p:cNvGrpSpPr/>
            <p:nvPr/>
          </p:nvGrpSpPr>
          <p:grpSpPr>
            <a:xfrm>
              <a:off x="6063715" y="3283512"/>
              <a:ext cx="2240007" cy="1754326"/>
              <a:chOff x="6063715" y="3283512"/>
              <a:chExt cx="2240007" cy="17543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3CDF446-D77F-1E09-75D0-59146CA1D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3715" y="3524292"/>
                <a:ext cx="788470" cy="92971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6CBF9-E4DA-ED11-38A4-0CCB9026BC90}"/>
                  </a:ext>
                </a:extLst>
              </p:cNvPr>
              <p:cNvSpPr txBox="1"/>
              <p:nvPr/>
            </p:nvSpPr>
            <p:spPr>
              <a:xfrm>
                <a:off x="6879193" y="3283512"/>
                <a:ext cx="142452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This is the  </a:t>
                </a:r>
                <a:r>
                  <a:rPr lang="en-US" b="1" dirty="0"/>
                  <a:t>second</a:t>
                </a:r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central moment </a:t>
                </a:r>
                <a:r>
                  <a:rPr lang="en-US" dirty="0"/>
                  <a:t>of a uniform distribution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13A515-4A5B-3074-E714-25B1C2D3A6A7}"/>
                </a:ext>
              </a:extLst>
            </p:cNvPr>
            <p:cNvSpPr/>
            <p:nvPr/>
          </p:nvSpPr>
          <p:spPr>
            <a:xfrm>
              <a:off x="5914103" y="3173802"/>
              <a:ext cx="2545407" cy="17517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05DCD8-5D0D-BA46-FF62-C6D9B636F3E8}"/>
              </a:ext>
            </a:extLst>
          </p:cNvPr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</p:spTree>
    <p:extLst>
      <p:ext uri="{BB962C8B-B14F-4D97-AF65-F5344CB8AC3E}">
        <p14:creationId xmlns:p14="http://schemas.microsoft.com/office/powerpoint/2010/main" val="18613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Probability Mass Function (for discrete distributions) vs. Probability </a:t>
            </a:r>
            <a:r>
              <a:rPr lang="en-US" sz="2400"/>
              <a:t>Density Function (</a:t>
            </a:r>
            <a:r>
              <a:rPr lang="en-US" sz="2400" dirty="0"/>
              <a:t>for continuous distributions)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Who did it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28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1980 vintage TRS-80 computer using Bill Gate’s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085C1-9AE3-4D8A-C8FF-93DBAEEB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37" y="2100965"/>
            <a:ext cx="3497705" cy="26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82406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turn a uniform distribution into a </a:t>
            </a:r>
            <a:r>
              <a:rPr lang="en-US" sz="2400" b="1" dirty="0"/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developing an accurate functional approximation to a normal curve requires </a:t>
            </a:r>
            <a:r>
              <a:rPr lang="en-US" sz="2400" i="1" dirty="0"/>
              <a:t>advanced</a:t>
            </a:r>
            <a:r>
              <a:rPr lang="en-US" sz="2400" dirty="0"/>
              <a:t>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9634-A9F9-51FC-D19B-72BBB7CF48F2}"/>
              </a:ext>
            </a:extLst>
          </p:cNvPr>
          <p:cNvSpPr txBox="1"/>
          <p:nvPr/>
        </p:nvSpPr>
        <p:spPr>
          <a:xfrm>
            <a:off x="5700946" y="5949402"/>
            <a:ext cx="15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was a college sophomore – 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in each slot </a:t>
            </a:r>
            <a:r>
              <a:rPr lang="en-US" sz="2400" dirty="0"/>
              <a:t>at the bottom, then we should be able to simulate a </a:t>
            </a:r>
            <a:r>
              <a:rPr lang="en-US" sz="2400" b="1" dirty="0">
                <a:solidFill>
                  <a:srgbClr val="00B050"/>
                </a:solidFill>
              </a:rPr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</a:t>
            </a:r>
            <a:r>
              <a:rPr lang="en-US" sz="2400" i="1" dirty="0"/>
              <a:t>visually</a:t>
            </a:r>
            <a:r>
              <a:rPr lang="en-US" sz="2400" dirty="0"/>
              <a:t>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</a:t>
            </a:r>
            <a:r>
              <a:rPr lang="en-US" sz="2000" b="1" dirty="0"/>
              <a:t>quantitative</a:t>
            </a:r>
            <a:r>
              <a:rPr lang="en-US" sz="2000" dirty="0"/>
              <a:t>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normal distribution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418EA42-75F3-4B2A-82B4-F01BFE319A80}"/>
              </a:ext>
            </a:extLst>
          </p:cNvPr>
          <p:cNvSpPr/>
          <p:nvPr/>
        </p:nvSpPr>
        <p:spPr>
          <a:xfrm>
            <a:off x="3149050" y="2985584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5269EC82-E4B5-4C0D-BD0A-A82CE5433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3"/>
          <a:stretch/>
        </p:blipFill>
        <p:spPr>
          <a:xfrm>
            <a:off x="2338466" y="4221128"/>
            <a:ext cx="4478979" cy="19213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E96CF6-C59D-40FA-851F-F0A3E926CD79}"/>
              </a:ext>
            </a:extLst>
          </p:cNvPr>
          <p:cNvGrpSpPr/>
          <p:nvPr/>
        </p:nvGrpSpPr>
        <p:grpSpPr>
          <a:xfrm>
            <a:off x="6202573" y="4693322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11C24AE-88CB-454B-BC70-383200742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4FD04-3F9F-4D26-9BC6-956488407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038F8-57A1-4A07-827F-8363742582E4}"/>
              </a:ext>
            </a:extLst>
          </p:cNvPr>
          <p:cNvGrpSpPr/>
          <p:nvPr/>
        </p:nvGrpSpPr>
        <p:grpSpPr>
          <a:xfrm>
            <a:off x="5219926" y="5282811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3EB996-45C5-4020-A624-5C7247A28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C259A5-A708-4DCA-9776-3CCD9F6111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31CE42-FC44-482E-B511-A57FAA619E8E}"/>
              </a:ext>
            </a:extLst>
          </p:cNvPr>
          <p:cNvGrpSpPr/>
          <p:nvPr/>
        </p:nvGrpSpPr>
        <p:grpSpPr>
          <a:xfrm>
            <a:off x="6744883" y="546434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F0CB45-3710-433D-9F47-B18BCF55472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06723D9-1DDE-4A12-84B9-C77016B0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1B62F3-E20A-45EF-89C2-B540E970C826}"/>
              </a:ext>
            </a:extLst>
          </p:cNvPr>
          <p:cNvGrpSpPr/>
          <p:nvPr/>
        </p:nvGrpSpPr>
        <p:grpSpPr>
          <a:xfrm>
            <a:off x="5168066" y="5672419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BAE215-E0CC-44D8-9F37-B795F12F39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D758F6-6AD0-4205-9AE3-93F538963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804C-E781-4C09-9C88-C245660F7957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62B07D-029D-4BA8-A354-5416E39100E9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C04BC4-20FC-49CC-8782-52E603B344EB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8BD7E7-7126-408E-B60A-EF2B24CA8E87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61AA27-39CF-4F8E-8622-4CD75823F37F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874809-9BB9-4A24-8EC7-F5D57FCC115B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5215A3-84F1-4A32-B61F-8B02C299E14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C2A1C7C-394A-403A-A363-8A6E764953AE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0B97B5-77A8-4D26-A388-C8D24B4BCECC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EAE3F-91EF-966D-4AB9-C453330BCD16}"/>
              </a:ext>
            </a:extLst>
          </p:cNvPr>
          <p:cNvSpPr txBox="1"/>
          <p:nvPr/>
        </p:nvSpPr>
        <p:spPr>
          <a:xfrm>
            <a:off x="7615828" y="5171683"/>
            <a:ext cx="112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Python Ternary Operator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6E7332A-199E-3B85-5019-0C25B65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</p:spTree>
    <p:extLst>
      <p:ext uri="{BB962C8B-B14F-4D97-AF65-F5344CB8AC3E}">
        <p14:creationId xmlns:p14="http://schemas.microsoft.com/office/powerpoint/2010/main" val="115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EE1F-5D21-63E4-2F82-B8588403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50" y="1521308"/>
            <a:ext cx="6460085" cy="5200168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C0CD5-4E74-4B47-A1A0-D3DDC13FFBE1}"/>
              </a:ext>
            </a:extLst>
          </p:cNvPr>
          <p:cNvGrpSpPr/>
          <p:nvPr/>
        </p:nvGrpSpPr>
        <p:grpSpPr>
          <a:xfrm>
            <a:off x="2945422" y="172450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ADA573-AD3A-454C-98E6-3FC6BF47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8B023-14B0-40C1-B13C-7EEC1ABDC4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49464-D0B0-4E07-924E-860BD7B4199A}"/>
              </a:ext>
            </a:extLst>
          </p:cNvPr>
          <p:cNvGrpSpPr/>
          <p:nvPr/>
        </p:nvGrpSpPr>
        <p:grpSpPr>
          <a:xfrm>
            <a:off x="5173249" y="220060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189177-7677-4011-977B-9A2CE04B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5F935-1723-447D-BE41-0992513DAE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68DE-8AA7-4A66-B830-ABA2BE239C83}"/>
              </a:ext>
            </a:extLst>
          </p:cNvPr>
          <p:cNvGrpSpPr/>
          <p:nvPr/>
        </p:nvGrpSpPr>
        <p:grpSpPr>
          <a:xfrm>
            <a:off x="5371504" y="311174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3758B-524E-467F-82FA-3D607BAB68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A3924-C827-493C-8053-12ECF4A47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69DF6-9B8A-47B4-A70F-1DB3460DE773}"/>
              </a:ext>
            </a:extLst>
          </p:cNvPr>
          <p:cNvGrpSpPr/>
          <p:nvPr/>
        </p:nvGrpSpPr>
        <p:grpSpPr>
          <a:xfrm>
            <a:off x="3624968" y="349787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EBB73B-D241-4DB3-8890-7F17DC4F9A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B0A44-9D4F-48EC-8E8B-8A05F673D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30410-BB67-4C8A-9AAB-E43034940D19}"/>
              </a:ext>
            </a:extLst>
          </p:cNvPr>
          <p:cNvGrpSpPr/>
          <p:nvPr/>
        </p:nvGrpSpPr>
        <p:grpSpPr>
          <a:xfrm>
            <a:off x="6701740" y="3853844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B40974-3D63-4C1E-9616-1EEB0F5733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C7AD14-8617-4AE2-B80B-BC4339C58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42D25-508D-4F64-B62B-DA650F4473AA}"/>
              </a:ext>
            </a:extLst>
          </p:cNvPr>
          <p:cNvGrpSpPr/>
          <p:nvPr/>
        </p:nvGrpSpPr>
        <p:grpSpPr>
          <a:xfrm>
            <a:off x="3375983" y="454316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69352C-D069-46CC-9095-3D8481288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03AC5-7EAA-4724-8DA7-3E577340E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DF8F1-1464-46F3-9812-BA52CD65CA80}"/>
              </a:ext>
            </a:extLst>
          </p:cNvPr>
          <p:cNvGrpSpPr/>
          <p:nvPr/>
        </p:nvGrpSpPr>
        <p:grpSpPr>
          <a:xfrm>
            <a:off x="4921386" y="4948831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7D117-7549-46C6-BE46-C1CC37D3C9A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5EB3-F04E-4344-A4B2-3C1D8EAB8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CB49EC-8F6C-CD81-09D4-D9773387E60A}"/>
              </a:ext>
            </a:extLst>
          </p:cNvPr>
          <p:cNvGrpSpPr/>
          <p:nvPr/>
        </p:nvGrpSpPr>
        <p:grpSpPr>
          <a:xfrm>
            <a:off x="6616596" y="513349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5022C9-D1B0-9EB0-A3FC-A4062A2A9F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F3E53-2AE9-D56C-F6A2-097EAA3D4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8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F4117-716D-F459-C9CD-572553A2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3860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67760"/>
              <a:gd name="adj2" fmla="val -8199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Using these two parameter values does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84595E-4224-34E6-CD5D-6056013C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64" y="1974247"/>
            <a:ext cx="3494672" cy="960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220784" y="3923555"/>
            <a:ext cx="2323016" cy="1771730"/>
          </a:xfrm>
          <a:prstGeom prst="wedgeRectCallout">
            <a:avLst>
              <a:gd name="adj1" fmla="val -24584"/>
              <a:gd name="adj2" fmla="val -1083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Maybe if we increase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6AB30-F26D-83EE-77A5-A3441AB0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392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627620"/>
            <a:ext cx="2323016" cy="1261470"/>
          </a:xfrm>
          <a:prstGeom prst="wedgeRectCallout">
            <a:avLst>
              <a:gd name="adj1" fmla="val -41471"/>
              <a:gd name="adj2" fmla="val 1009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38508-CF12-AD8A-E9BE-10018963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128603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6012022" y="3479789"/>
            <a:ext cx="2418880" cy="1103455"/>
          </a:xfrm>
          <a:prstGeom prst="wedgeRectCallout">
            <a:avLst>
              <a:gd name="adj1" fmla="val -55971"/>
              <a:gd name="adj2" fmla="val -13915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1239830" y="2753009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20)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3E94B-3EF5-D248-3A61-16447BF2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248525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2429747" y="4452543"/>
            <a:ext cx="2323016" cy="1039761"/>
          </a:xfrm>
          <a:prstGeom prst="wedgeRectCallout">
            <a:avLst>
              <a:gd name="adj1" fmla="val 44831"/>
              <a:gd name="adj2" fmla="val -2080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512AC-C65E-41B8-B3E5-5867E82B6704}"/>
              </a:ext>
            </a:extLst>
          </p:cNvPr>
          <p:cNvSpPr/>
          <p:nvPr/>
        </p:nvSpPr>
        <p:spPr>
          <a:xfrm>
            <a:off x="1082434" y="2718788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40)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6D8B42D-B920-4EB7-B37A-7B015FE2DAD5}"/>
              </a:ext>
            </a:extLst>
          </p:cNvPr>
          <p:cNvSpPr/>
          <p:nvPr/>
        </p:nvSpPr>
        <p:spPr>
          <a:xfrm>
            <a:off x="6240411" y="3270516"/>
            <a:ext cx="2492478" cy="1103455"/>
          </a:xfrm>
          <a:prstGeom prst="wedgeRectCallout">
            <a:avLst>
              <a:gd name="adj1" fmla="val -59698"/>
              <a:gd name="adj2" fmla="val -11198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1_000_000)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112238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A8F8D-79AD-0C14-2082-08C4276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19534" y="2292597"/>
            <a:ext cx="229349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5963734" y="3429000"/>
            <a:ext cx="2551616" cy="1771730"/>
          </a:xfrm>
          <a:prstGeom prst="wedgeRectCallout">
            <a:avLst>
              <a:gd name="adj1" fmla="val -101566"/>
              <a:gd name="adj2" fmla="val -8766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approximate a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777931-7204-4FE8-AD05-64872B78096F}"/>
              </a:ext>
            </a:extLst>
          </p:cNvPr>
          <p:cNvSpPr/>
          <p:nvPr/>
        </p:nvSpPr>
        <p:spPr>
          <a:xfrm>
            <a:off x="1149889" y="2745514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80)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Pachinko model can accurately mimic a normal distribution...but only under the right circumstances!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found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affects how wide (displacement from the center slot) a ball can fall left or right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in the last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 of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43A0C-40AD-471F-A056-08C7ED17BD29}"/>
              </a:ext>
            </a:extLst>
          </p:cNvPr>
          <p:cNvSpPr txBox="1"/>
          <p:nvPr/>
        </p:nvSpPr>
        <p:spPr>
          <a:xfrm>
            <a:off x="1732935" y="5706958"/>
            <a:ext cx="567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position and momentum are </a:t>
            </a:r>
            <a:r>
              <a:rPr lang="en-US" b="1" dirty="0"/>
              <a:t>Fourier</a:t>
            </a:r>
            <a:r>
              <a:rPr lang="en-US" dirty="0"/>
              <a:t> transforms of each other, and the Gaussian </a:t>
            </a:r>
            <a:r>
              <a:rPr lang="en-US" b="1" dirty="0"/>
              <a:t>Normal</a:t>
            </a:r>
            <a:r>
              <a:rPr lang="en-US" dirty="0"/>
              <a:t> is the only function which is its own Fourier transform!</a:t>
            </a:r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28940-4AF1-E05A-666B-EF3A204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6" y="4236182"/>
            <a:ext cx="7085328" cy="2302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940" y="1574684"/>
            <a:ext cx="4991234" cy="209426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SciPy.stats </a:t>
            </a:r>
            <a:r>
              <a:rPr lang="en-US" sz="2400" dirty="0"/>
              <a:t>uses the code from Abramowitz &amp; Stegun and therefore needs only </a:t>
            </a:r>
            <a:r>
              <a:rPr lang="en-US" sz="2400" b="1" dirty="0"/>
              <a:t>one</a:t>
            </a:r>
            <a:r>
              <a:rPr lang="en-US" sz="2400" dirty="0"/>
              <a:t> function call to generate a </a:t>
            </a:r>
            <a:r>
              <a:rPr lang="en-US" sz="2400" i="1" dirty="0"/>
              <a:t>normally distributed </a:t>
            </a:r>
            <a:r>
              <a:rPr lang="en-US" sz="2400" dirty="0"/>
              <a:t> random variable vs. my </a:t>
            </a:r>
            <a:r>
              <a:rPr lang="en-US" sz="2400" b="1" dirty="0"/>
              <a:t>80M</a:t>
            </a:r>
            <a:r>
              <a:rPr lang="en-US" sz="2400" dirty="0"/>
              <a:t> iteration Pachinko method </a:t>
            </a:r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44" y="1301869"/>
            <a:ext cx="2101036" cy="27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3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SciPy</a:t>
                </a:r>
                <a:r>
                  <a:rPr lang="en-US" sz="2400" dirty="0"/>
                  <a:t> package provides several credible </a:t>
                </a:r>
                <a:r>
                  <a:rPr lang="en-US" sz="2400" u="sng" dirty="0"/>
                  <a:t>quantitative</a:t>
                </a:r>
                <a:r>
                  <a:rPr lang="en-US" sz="2400" dirty="0"/>
                  <a:t> distribution “fit” tests that stand up to peer review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reject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does not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fit the distribution</a:t>
                </a:r>
                <a:endParaRPr lang="en-US" sz="2000" b="1" i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Birthday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88676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 class size of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students, write a program to calculate the </a:t>
            </a:r>
            <a:r>
              <a:rPr lang="en-US" sz="2400" b="1" i="1" dirty="0">
                <a:solidFill>
                  <a:srgbClr val="7030A0"/>
                </a:solidFill>
              </a:rPr>
              <a:t>probability</a:t>
            </a:r>
            <a:r>
              <a:rPr lang="en-US" sz="2400" dirty="0"/>
              <a:t> that at least two students in that class share the same birthday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code should calculate this probability for </a:t>
            </a:r>
            <a:r>
              <a:rPr lang="en-US" sz="2400" b="1" dirty="0">
                <a:solidFill>
                  <a:srgbClr val="0070C0"/>
                </a:solidFill>
              </a:rPr>
              <a:t>10,000</a:t>
            </a:r>
            <a:r>
              <a:rPr lang="en-US" sz="2400" dirty="0"/>
              <a:t> classes, each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80</a:t>
            </a:r>
            <a:r>
              <a:rPr lang="en-US" sz="2400" dirty="0"/>
              <a:t> students inclusive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Assume there is only 365 days in a year (no leap years)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minimum</a:t>
            </a:r>
            <a:r>
              <a:rPr lang="en-US" sz="2400" dirty="0"/>
              <a:t> required class size to have </a:t>
            </a:r>
            <a:r>
              <a:rPr lang="en-US" sz="2400" b="1" dirty="0"/>
              <a:t>&gt; 50% </a:t>
            </a:r>
            <a:r>
              <a:rPr lang="en-US" sz="2400" dirty="0"/>
              <a:t>probability of two similar birthdays?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94" y="3202622"/>
            <a:ext cx="3254992" cy="1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5264585" y="1747685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7280767" y="200503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5817049" y="223960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6500211" y="250202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11366" y="2740437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3555706" y="322377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679967" y="297496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3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7127442" y="4207726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5402152" y="4455927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6319485" y="4701628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5510856" y="520040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07434" y="5445848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6606625" y="591206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576847" y="56754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C68B8-D5FF-12C6-A38A-FA2C3D1C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27983"/>
            <a:ext cx="6858000" cy="450034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055100C-4CF6-35E1-4025-D6A67131466C}"/>
              </a:ext>
            </a:extLst>
          </p:cNvPr>
          <p:cNvGrpSpPr/>
          <p:nvPr/>
        </p:nvGrpSpPr>
        <p:grpSpPr>
          <a:xfrm>
            <a:off x="5710984" y="254954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78DB2C-D197-4A63-4E7E-C11EC6A65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3FAFD5-9649-92C1-917F-1064D1B856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EE89DC-9C6E-1616-F2D4-EB0E533C8EBE}"/>
              </a:ext>
            </a:extLst>
          </p:cNvPr>
          <p:cNvGrpSpPr/>
          <p:nvPr/>
        </p:nvGrpSpPr>
        <p:grpSpPr>
          <a:xfrm>
            <a:off x="2220407" y="291878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680892-C74D-094C-BC7E-5B7669F37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43476C-6B23-6D2E-0E00-8DBC0A10760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470F8-92C6-21CB-0CE9-A6365020379D}"/>
              </a:ext>
            </a:extLst>
          </p:cNvPr>
          <p:cNvGrpSpPr/>
          <p:nvPr/>
        </p:nvGrpSpPr>
        <p:grpSpPr>
          <a:xfrm>
            <a:off x="3590399" y="3119566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916EBE-792B-AD36-2CFE-15D3560366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4B45A9-9E53-6196-24B7-CFAB730AA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3C1F41-AAA0-C034-64A8-1C92A8A7FE0D}"/>
              </a:ext>
            </a:extLst>
          </p:cNvPr>
          <p:cNvGrpSpPr/>
          <p:nvPr/>
        </p:nvGrpSpPr>
        <p:grpSpPr>
          <a:xfrm>
            <a:off x="2282028" y="3314925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879908-3B6B-078B-5FA8-3244630FA9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DD323E-D3BB-57E5-EC55-223BAA864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5663AB-B6DC-CDAD-B1A4-1033553B6A2C}"/>
              </a:ext>
            </a:extLst>
          </p:cNvPr>
          <p:cNvGrpSpPr/>
          <p:nvPr/>
        </p:nvGrpSpPr>
        <p:grpSpPr>
          <a:xfrm>
            <a:off x="4919981" y="4443256"/>
            <a:ext cx="1068643" cy="369332"/>
            <a:chOff x="3647644" y="5359159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96CAC2-6A8F-A0DD-A8B4-D454722FB3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47A386E-B0F4-71D8-11E7-AAF38105E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5A6156-3C87-F830-60F0-669B1A2E24DA}"/>
              </a:ext>
            </a:extLst>
          </p:cNvPr>
          <p:cNvGrpSpPr/>
          <p:nvPr/>
        </p:nvGrpSpPr>
        <p:grpSpPr>
          <a:xfrm>
            <a:off x="6429709" y="4820915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DF44CD-5133-6450-5E2D-8B017C7AFF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CBAEFF-3B28-6789-FCE5-8495F4C2E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332581-2403-BAFE-4203-574B5C726281}"/>
              </a:ext>
            </a:extLst>
          </p:cNvPr>
          <p:cNvGrpSpPr/>
          <p:nvPr/>
        </p:nvGrpSpPr>
        <p:grpSpPr>
          <a:xfrm>
            <a:off x="3697143" y="5397159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A67F436-1091-DD36-F183-87F73030F8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F4B75AF-7C4A-2D60-4882-4F2B3A3A8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E97A1BA-FCCF-ABA2-C260-7D4F31C55BA6}"/>
              </a:ext>
            </a:extLst>
          </p:cNvPr>
          <p:cNvGrpSpPr/>
          <p:nvPr/>
        </p:nvGrpSpPr>
        <p:grpSpPr>
          <a:xfrm>
            <a:off x="3794577" y="5574330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E1842A-8F7C-6C6A-B096-C1ADDE7BA3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18A125-8597-1932-25B7-754357E32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21F2AA-125B-84AE-22DA-9054D8D0CA3A}"/>
              </a:ext>
            </a:extLst>
          </p:cNvPr>
          <p:cNvGrpSpPr/>
          <p:nvPr/>
        </p:nvGrpSpPr>
        <p:grpSpPr>
          <a:xfrm>
            <a:off x="3431046" y="4628754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731656-E2BD-7B3F-C733-89AA60D51D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378463-E363-7D2E-C021-C15D75E78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87CB767-54F2-808D-B42E-F0588DAD9E0E}"/>
              </a:ext>
            </a:extLst>
          </p:cNvPr>
          <p:cNvGrpSpPr/>
          <p:nvPr/>
        </p:nvGrpSpPr>
        <p:grpSpPr>
          <a:xfrm>
            <a:off x="7872876" y="5758996"/>
            <a:ext cx="1076632" cy="369332"/>
            <a:chOff x="2157212" y="5356391"/>
            <a:chExt cx="1076632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D2C5DC-0987-574A-D5D3-9C08AE940B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05568FE-BD9C-BEFE-C9CC-395A2E5E7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9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CBD10E-46C4-6D88-08B6-B2E824D1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0" y="1479844"/>
            <a:ext cx="6772520" cy="50130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432D63-2DBA-149A-7BFD-6F0474397989}"/>
              </a:ext>
            </a:extLst>
          </p:cNvPr>
          <p:cNvGrpSpPr/>
          <p:nvPr/>
        </p:nvGrpSpPr>
        <p:grpSpPr>
          <a:xfrm>
            <a:off x="4953982" y="4181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14F557-D5F1-6151-B32B-A5BF6EDDD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90F08-5A01-E42D-1913-A514CC4A5D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3E592-2E58-0347-0C18-0645E05F71BA}"/>
              </a:ext>
            </a:extLst>
          </p:cNvPr>
          <p:cNvGrpSpPr/>
          <p:nvPr/>
        </p:nvGrpSpPr>
        <p:grpSpPr>
          <a:xfrm>
            <a:off x="2913375" y="2968052"/>
            <a:ext cx="511877" cy="824107"/>
            <a:chOff x="5142254" y="2016498"/>
            <a:chExt cx="511877" cy="82410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9489956-5CA8-DE7C-DB40-AF7DDC487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294" y="2016498"/>
              <a:ext cx="256837" cy="525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3856FC-599A-9A2C-1A26-15C03ACEAE49}"/>
                </a:ext>
              </a:extLst>
            </p:cNvPr>
            <p:cNvSpPr txBox="1"/>
            <p:nvPr/>
          </p:nvSpPr>
          <p:spPr>
            <a:xfrm>
              <a:off x="5142254" y="24712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6DA2A5-6F13-AC8A-28EE-931CEFC19BE9}"/>
              </a:ext>
            </a:extLst>
          </p:cNvPr>
          <p:cNvGrpSpPr/>
          <p:nvPr/>
        </p:nvGrpSpPr>
        <p:grpSpPr>
          <a:xfrm>
            <a:off x="6610078" y="2563318"/>
            <a:ext cx="604787" cy="978880"/>
            <a:chOff x="4111500" y="4419898"/>
            <a:chExt cx="604787" cy="9788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674715-3B0A-CF6E-B2CC-F73947A69389}"/>
                </a:ext>
              </a:extLst>
            </p:cNvPr>
            <p:cNvSpPr txBox="1"/>
            <p:nvPr/>
          </p:nvSpPr>
          <p:spPr>
            <a:xfrm>
              <a:off x="4111500" y="502944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0532F33-76F9-9A72-6746-3BA3933F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818" y="4419898"/>
              <a:ext cx="375469" cy="674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9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People who can’t “riffle” shuffle a deck of cards often spread out the cards on the table and stir them up in what is called a “wash” shuffle</a:t>
            </a:r>
          </a:p>
          <a:p>
            <a:r>
              <a:rPr lang="en-US" dirty="0"/>
              <a:t>Determine which is a more effective method to shuffle a deck of cards – </a:t>
            </a:r>
            <a:r>
              <a:rPr lang="en-US" b="1" dirty="0">
                <a:solidFill>
                  <a:srgbClr val="FF0000"/>
                </a:solidFill>
              </a:rPr>
              <a:t>wash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ripple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shuffle</a:t>
            </a:r>
          </a:p>
          <a:p>
            <a:r>
              <a:rPr lang="en-US" sz="2800" dirty="0"/>
              <a:t>Most people think a riffle shuffle is </a:t>
            </a:r>
            <a:r>
              <a:rPr lang="en-US" sz="2800" b="1" dirty="0"/>
              <a:t>better</a:t>
            </a:r>
            <a:r>
              <a:rPr lang="en-US" sz="2800" dirty="0"/>
              <a:t> than a wash shuffle</a:t>
            </a:r>
            <a:endParaRPr lang="en-US" dirty="0"/>
          </a:p>
          <a:p>
            <a:r>
              <a:rPr lang="en-US" dirty="0"/>
              <a:t>Develop a statistic to </a:t>
            </a:r>
            <a:r>
              <a:rPr lang="en-US" b="1" dirty="0">
                <a:solidFill>
                  <a:srgbClr val="00B050"/>
                </a:solidFill>
              </a:rPr>
              <a:t>measure the randomness </a:t>
            </a:r>
            <a:r>
              <a:rPr lang="en-US" dirty="0"/>
              <a:t>of a card deck shuffle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918F68-26C7-D5BF-698B-47EA654C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Shuffle Scorer</a:t>
            </a:r>
          </a:p>
        </p:txBody>
      </p:sp>
    </p:spTree>
    <p:extLst>
      <p:ext uri="{BB962C8B-B14F-4D97-AF65-F5344CB8AC3E}">
        <p14:creationId xmlns:p14="http://schemas.microsoft.com/office/powerpoint/2010/main" val="712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do we simulate shuffling?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wash</a:t>
            </a:r>
            <a:r>
              <a:rPr lang="en-US" dirty="0"/>
              <a:t>” shuffle is essentially spreading out all the cards and moving them all around from their starting point</a:t>
            </a:r>
          </a:p>
          <a:p>
            <a:pPr lvl="1"/>
            <a:r>
              <a:rPr lang="en-US" dirty="0"/>
              <a:t>It is like the fast card dealer algorithm we studied</a:t>
            </a:r>
          </a:p>
          <a:p>
            <a:pPr lvl="1"/>
            <a:r>
              <a:rPr lang="en-US" dirty="0"/>
              <a:t>It typically takes a long time to regather the cards</a:t>
            </a:r>
          </a:p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riffle</a:t>
            </a:r>
            <a:r>
              <a:rPr lang="en-US" dirty="0"/>
              <a:t>” shuffle is a fast and impressive feat</a:t>
            </a:r>
          </a:p>
          <a:p>
            <a:pPr lvl="1"/>
            <a:r>
              <a:rPr lang="en-US" dirty="0"/>
              <a:t>Split the deck in half</a:t>
            </a:r>
          </a:p>
          <a:p>
            <a:pPr lvl="1"/>
            <a:r>
              <a:rPr lang="en-US" dirty="0"/>
              <a:t>Take a “chunk” of cards from the left half, then it overlays a chunk of cards from the right half, and so on</a:t>
            </a:r>
          </a:p>
          <a:p>
            <a:pPr lvl="1"/>
            <a:r>
              <a:rPr lang="en-US" dirty="0"/>
              <a:t>We found the number of cards in a chunk ranged randomly between 1 - 4 cards in actual practice</a:t>
            </a:r>
          </a:p>
        </p:txBody>
      </p:sp>
    </p:spTree>
    <p:extLst>
      <p:ext uri="{BB962C8B-B14F-4D97-AF65-F5344CB8AC3E}">
        <p14:creationId xmlns:p14="http://schemas.microsoft.com/office/powerpoint/2010/main" val="38293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“Wash” (or Toddler)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 out all the cards on the table.  Stir the pile randomly around</a:t>
            </a:r>
          </a:p>
          <a:p>
            <a:pPr algn="ctr"/>
            <a:r>
              <a:rPr lang="en-US" dirty="0"/>
              <a:t>several times, mixing the layers and separating any large clumps of cards.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990021"/>
            <a:ext cx="6738551" cy="4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4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The “Riffle”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Cut the deck, then bend each half slightly upward from the middle,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letting the corners interweave as you snap the halves back together.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040429"/>
            <a:ext cx="3888548" cy="2582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6" y="3610707"/>
            <a:ext cx="4298417" cy="28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4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+mn-lt"/>
              </a:rPr>
              <a:t>Measruing</a:t>
            </a:r>
            <a:r>
              <a:rPr lang="en-US" sz="3200" dirty="0">
                <a:latin typeface="+mn-lt"/>
              </a:rPr>
              <a:t>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card game, such as Poker, Rummy, Crazy-8s, or Spades, any deal that gives one player a lot of cards </a:t>
            </a:r>
            <a:r>
              <a:rPr lang="en-US" i="1" dirty="0">
                <a:solidFill>
                  <a:srgbClr val="00B0F0"/>
                </a:solidFill>
              </a:rPr>
              <a:t>with the same suit</a:t>
            </a:r>
            <a:r>
              <a:rPr lang="en-US" i="1" dirty="0"/>
              <a:t>, or </a:t>
            </a:r>
            <a:r>
              <a:rPr lang="en-US" i="1" dirty="0">
                <a:solidFill>
                  <a:srgbClr val="00B050"/>
                </a:solidFill>
              </a:rPr>
              <a:t>with the same rank</a:t>
            </a:r>
            <a:r>
              <a:rPr lang="en-US" i="1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with many partial runs</a:t>
            </a:r>
            <a:r>
              <a:rPr lang="en-US" i="1" dirty="0"/>
              <a:t>,</a:t>
            </a:r>
            <a:r>
              <a:rPr lang="en-US" dirty="0"/>
              <a:t> is probably </a:t>
            </a:r>
            <a:r>
              <a:rPr lang="en-US" b="1" u="sng" dirty="0"/>
              <a:t>not</a:t>
            </a:r>
            <a:r>
              <a:rPr lang="en-US" dirty="0"/>
              <a:t> a random deck</a:t>
            </a:r>
          </a:p>
          <a:p>
            <a:r>
              <a:rPr lang="en-US" dirty="0"/>
              <a:t>It may not have been shuffled enough times after </a:t>
            </a:r>
            <a:r>
              <a:rPr lang="en-US" i="1" dirty="0"/>
              <a:t>the previous game</a:t>
            </a:r>
          </a:p>
        </p:txBody>
      </p:sp>
    </p:spTree>
    <p:extLst>
      <p:ext uri="{BB962C8B-B14F-4D97-AF65-F5344CB8AC3E}">
        <p14:creationId xmlns:p14="http://schemas.microsoft.com/office/powerpoint/2010/main" val="40892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 perfectly ordered deck, and shuffle it by some process before dealing it out to all players, then if the shuffle is good, the hands should be random</a:t>
            </a:r>
          </a:p>
          <a:p>
            <a:r>
              <a:rPr lang="en-US" dirty="0"/>
              <a:t>If the hands are not very random, then the shuffle was not very effective</a:t>
            </a:r>
          </a:p>
          <a:p>
            <a:r>
              <a:rPr lang="en-US" b="1" dirty="0">
                <a:solidFill>
                  <a:srgbClr val="FF0000"/>
                </a:solidFill>
              </a:rPr>
              <a:t>What metrics can we devise to measure the randomness of a deal and therefore determine which shuffle is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12652"/>
          </a:xfrm>
        </p:spPr>
        <p:txBody>
          <a:bodyPr/>
          <a:lstStyle/>
          <a:p>
            <a:r>
              <a:rPr lang="en-US" dirty="0"/>
              <a:t>To measure the randomness of a deck, count the cards in each hand using different metrics and add up the total score</a:t>
            </a:r>
          </a:p>
          <a:p>
            <a:r>
              <a:rPr lang="en-US" dirty="0"/>
              <a:t>A deck with a </a:t>
            </a:r>
            <a:r>
              <a:rPr lang="en-US" b="1" dirty="0">
                <a:solidFill>
                  <a:srgbClr val="FF0000"/>
                </a:solidFill>
              </a:rPr>
              <a:t>high score </a:t>
            </a:r>
            <a:r>
              <a:rPr lang="en-US" dirty="0"/>
              <a:t>is not very random</a:t>
            </a:r>
          </a:p>
          <a:p>
            <a:pPr lvl="1"/>
            <a:r>
              <a:rPr lang="en-US" dirty="0"/>
              <a:t>For example, every hand in a four-person deal should get about 3.25 cards of each suit</a:t>
            </a:r>
          </a:p>
          <a:p>
            <a:pPr lvl="1"/>
            <a:r>
              <a:rPr lang="en-US" dirty="0"/>
              <a:t>So, after a deal, if </a:t>
            </a:r>
            <a:r>
              <a:rPr lang="en-US" b="1" dirty="0"/>
              <a:t>two</a:t>
            </a:r>
            <a:r>
              <a:rPr lang="en-US" dirty="0"/>
              <a:t> players </a:t>
            </a:r>
            <a:r>
              <a:rPr lang="en-US" u="sng" dirty="0"/>
              <a:t>each</a:t>
            </a:r>
            <a:r>
              <a:rPr lang="en-US" dirty="0"/>
              <a:t> get </a:t>
            </a:r>
            <a:r>
              <a:rPr lang="en-US" b="1" dirty="0"/>
              <a:t>12 cards in a suit</a:t>
            </a:r>
            <a:r>
              <a:rPr lang="en-US" dirty="0"/>
              <a:t>, then that deck was probably not shuffled very well</a:t>
            </a:r>
          </a:p>
          <a:p>
            <a:r>
              <a:rPr lang="en-US" dirty="0"/>
              <a:t>We must analyze each </a:t>
            </a:r>
            <a:r>
              <a:rPr lang="en-US" b="1" dirty="0">
                <a:solidFill>
                  <a:srgbClr val="0070C0"/>
                </a:solidFill>
              </a:rPr>
              <a:t>hand</a:t>
            </a:r>
            <a:r>
              <a:rPr lang="en-US" dirty="0"/>
              <a:t> individually </a:t>
            </a:r>
            <a:r>
              <a:rPr lang="en-US" b="1" i="1" dirty="0"/>
              <a:t>after</a:t>
            </a:r>
            <a:r>
              <a:rPr lang="en-US" dirty="0"/>
              <a:t> the deal is done to truly measure how good a shuffle process is at mixing up the cards</a:t>
            </a:r>
          </a:p>
        </p:txBody>
      </p:sp>
    </p:spTree>
    <p:extLst>
      <p:ext uri="{BB962C8B-B14F-4D97-AF65-F5344CB8AC3E}">
        <p14:creationId xmlns:p14="http://schemas.microsoft.com/office/powerpoint/2010/main" val="7030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31" y="2680677"/>
            <a:ext cx="8359742" cy="404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406" y="4743937"/>
            <a:ext cx="4095261" cy="183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3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4868985"/>
            <a:ext cx="4095261" cy="178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5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8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Deck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988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Suit</a:t>
            </a:r>
          </a:p>
          <a:p>
            <a:pPr lvl="1"/>
            <a:r>
              <a:rPr lang="en-US" dirty="0"/>
              <a:t>In a good random deck, there should be on average about 3.25 cards in same suit per hand if dealing four hands (13 / 4)</a:t>
            </a:r>
          </a:p>
          <a:p>
            <a:pPr lvl="1"/>
            <a:r>
              <a:rPr lang="en-US" dirty="0"/>
              <a:t>Score += (Observed – Expected)</a:t>
            </a:r>
            <a:r>
              <a:rPr lang="en-US" baseline="30000" dirty="0"/>
              <a:t>2</a:t>
            </a:r>
          </a:p>
          <a:p>
            <a:r>
              <a:rPr lang="en-US" b="1" dirty="0">
                <a:solidFill>
                  <a:srgbClr val="0070C0"/>
                </a:solidFill>
              </a:rPr>
              <a:t>Rank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 a good random deck, there should be about one (1) of each rank in each hand (if dealing four hands)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If you get a hand with four of a kind, the deck was probably not very random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Score += (Observed – Expected)</a:t>
            </a:r>
            <a:r>
              <a:rPr lang="en-US" sz="24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070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71441-8FD1-1670-130F-157AA477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63" y="1745934"/>
            <a:ext cx="6795473" cy="302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7453440" y="416833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5714978" y="176527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4413867" y="219727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3994100" y="243112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4218488" y="264490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5818066" y="284313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377B13-B138-515A-5388-518A9E04C2E4}"/>
              </a:ext>
            </a:extLst>
          </p:cNvPr>
          <p:cNvGrpSpPr/>
          <p:nvPr/>
        </p:nvGrpSpPr>
        <p:grpSpPr>
          <a:xfrm>
            <a:off x="4342696" y="307226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8F7543-4657-1A43-F64C-22E2C7BB91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18788D-E57D-D37A-FFC5-9D142372E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41E393-D665-07CF-44A9-D09FB1BD78FE}"/>
              </a:ext>
            </a:extLst>
          </p:cNvPr>
          <p:cNvGrpSpPr/>
          <p:nvPr/>
        </p:nvGrpSpPr>
        <p:grpSpPr>
          <a:xfrm>
            <a:off x="7746210" y="438328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1BEBAC-348D-03D9-F765-1AC10ACB00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2804DEC-A751-0608-CA78-F714942B8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B96CA-99AC-C0AB-EE77-3731EE40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65" y="1432214"/>
            <a:ext cx="4923869" cy="49605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4110341" y="1448294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976867" y="1652506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5699192" y="22192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4227201" y="305966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4270890" y="345664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5203956" y="405993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4554425" y="425535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6689885" y="50208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322080" y="363854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670041" y="5842928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9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3E006-3466-162A-8A08-839206F5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6" y="1432214"/>
            <a:ext cx="5230888" cy="4924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5504051" y="1581895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687180" y="1773232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4805211" y="20783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5885887" y="257370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3843496" y="334415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4367291" y="4113161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7047919" y="430648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4468728" y="489894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249592" y="371481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509603" y="536847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24DCF-B8FF-B552-4250-14AC3CD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1" y="2164079"/>
            <a:ext cx="3895238" cy="476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081AF1F-1EFB-27E8-AED3-789160BBD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1" y="3429000"/>
            <a:ext cx="3369275" cy="223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47132D-A1D1-EE5B-677F-33590FC86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3429000"/>
            <a:ext cx="3369275" cy="2237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0E92B-570F-E58C-6EBC-127F7A793C57}"/>
              </a:ext>
            </a:extLst>
          </p:cNvPr>
          <p:cNvSpPr txBox="1"/>
          <p:nvPr/>
        </p:nvSpPr>
        <p:spPr>
          <a:xfrm>
            <a:off x="5595261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Make sure you cut the deck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3B6C-EC2F-03B1-D4D6-8ABAB7598741}"/>
              </a:ext>
            </a:extLst>
          </p:cNvPr>
          <p:cNvSpPr txBox="1"/>
          <p:nvPr/>
        </p:nvSpPr>
        <p:spPr>
          <a:xfrm>
            <a:off x="1665010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Don't make too much fun of this!</a:t>
            </a:r>
          </a:p>
        </p:txBody>
      </p:sp>
    </p:spTree>
    <p:extLst>
      <p:ext uri="{BB962C8B-B14F-4D97-AF65-F5344CB8AC3E}">
        <p14:creationId xmlns:p14="http://schemas.microsoft.com/office/powerpoint/2010/main" val="611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</a:t>
            </a:r>
          </a:p>
          <a:p>
            <a:pPr lvl="1"/>
            <a:r>
              <a:rPr lang="en-US" dirty="0"/>
              <a:t>In a good random deck, after dealing four hands, no hand should have runs of cards with consecutive (or nearly consecutive) increasing rank</a:t>
            </a:r>
          </a:p>
          <a:p>
            <a:pPr lvl="1"/>
            <a:r>
              <a:rPr lang="en-US" dirty="0"/>
              <a:t>A run of </a:t>
            </a:r>
            <a:r>
              <a:rPr lang="en-US" b="1" dirty="0"/>
              <a:t>7-8-9-10</a:t>
            </a:r>
            <a:r>
              <a:rPr lang="en-US" dirty="0"/>
              <a:t> is less random than </a:t>
            </a:r>
            <a:r>
              <a:rPr lang="en-US" b="1" dirty="0"/>
              <a:t>7-8-9-Q</a:t>
            </a:r>
            <a:r>
              <a:rPr lang="en-US" dirty="0"/>
              <a:t> but neither are very likely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average gap between successive ranks should be about equal to 4 </a:t>
            </a:r>
            <a:r>
              <a:rPr lang="en-US" dirty="0"/>
              <a:t>if dealing four hands from a random deck</a:t>
            </a:r>
          </a:p>
          <a:p>
            <a:pPr lvl="1"/>
            <a:r>
              <a:rPr lang="en-US" dirty="0"/>
              <a:t>Score += (Observed-Expected)</a:t>
            </a:r>
            <a:r>
              <a:rPr lang="en-US" baseline="30000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F29-8F24-E443-25A6-774886C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1581461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 Flush</a:t>
            </a:r>
          </a:p>
          <a:p>
            <a:pPr lvl="1"/>
            <a:r>
              <a:rPr lang="en-US" dirty="0"/>
              <a:t>Cards in same suit with increasing rank</a:t>
            </a:r>
          </a:p>
          <a:p>
            <a:pPr lvl="1"/>
            <a:r>
              <a:rPr lang="en-US" dirty="0"/>
              <a:t>A run of cards with consecutive rank, all of the same suit, is </a:t>
            </a:r>
            <a:r>
              <a:rPr lang="en-US" b="1" dirty="0">
                <a:solidFill>
                  <a:srgbClr val="FF0000"/>
                </a:solidFill>
              </a:rPr>
              <a:t>extremely unlikely</a:t>
            </a:r>
            <a:r>
              <a:rPr lang="en-US" dirty="0"/>
              <a:t> if the shuffle was good</a:t>
            </a:r>
          </a:p>
          <a:p>
            <a:pPr lvl="1"/>
            <a:r>
              <a:rPr lang="en-US" dirty="0"/>
              <a:t>The score for having this appear in any hand after a deal should </a:t>
            </a:r>
            <a:r>
              <a:rPr lang="en-US" u="sng" dirty="0"/>
              <a:t>dramatically</a:t>
            </a:r>
            <a:r>
              <a:rPr lang="en-US" dirty="0"/>
              <a:t> increase the randomness score</a:t>
            </a:r>
          </a:p>
          <a:p>
            <a:pPr lvl="1"/>
            <a:r>
              <a:rPr lang="en-US" dirty="0"/>
              <a:t>Remember, the higher the randomness score, the worse the shuffle was (a higher score is considered a penalty)</a:t>
            </a:r>
          </a:p>
          <a:p>
            <a:pPr lvl="1"/>
            <a:r>
              <a:rPr lang="en-US" dirty="0"/>
              <a:t>Score += (Observed-Expected)</a:t>
            </a:r>
            <a:r>
              <a:rPr lang="en-US" b="1" baseline="30000" dirty="0">
                <a:solidFill>
                  <a:srgbClr val="FF0000"/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08089-CAA3-3B44-0730-5BD0EEA5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308442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1057571"/>
            <a:ext cx="7904762" cy="4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5" y="2436878"/>
            <a:ext cx="7476190" cy="3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5" y="333595"/>
            <a:ext cx="7267279" cy="4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Count all the lattice points (integer coordinates) within a circle of a given radius</a:t>
                </a:r>
              </a:p>
              <a:p>
                <a:endParaRPr lang="en-US" dirty="0"/>
              </a:p>
              <a:p>
                <a:r>
                  <a:rPr lang="en-US" dirty="0"/>
                  <a:t>Gauss suggested the number of lattice points is bounded by this expression,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radius of the circle: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Compare the actual number of lattice points versus Gauss' estimate, for circles having radius 1,000 to 10,000 (inclusive) in steps of 1000, and calculate the % relative error in the estimate for each circle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blipFill>
                <a:blip r:embed="rId2"/>
                <a:stretch>
                  <a:fillRect l="-1262" t="-668" r="-1262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F922A66-652D-DB20-5A1E-FBEFC57B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Gauss' Circle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3D063-693D-4D1E-A3FB-549F9BA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04" y="1690689"/>
            <a:ext cx="2443834" cy="245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4CFED-0FE6-4AE5-AE30-D8D64AB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641852"/>
            <a:ext cx="2743199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16BB3-BE21-FBA5-9F9C-39D7D871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1610988"/>
            <a:ext cx="6434194" cy="42726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EDC5B-9BA9-B505-4B3A-0E18938B4A89}"/>
              </a:ext>
            </a:extLst>
          </p:cNvPr>
          <p:cNvGrpSpPr/>
          <p:nvPr/>
        </p:nvGrpSpPr>
        <p:grpSpPr>
          <a:xfrm>
            <a:off x="4969235" y="393718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1AFFFD-D0C7-6BD1-6A3E-2054DD0C0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6E29E0-A5DD-FE78-6909-11FF965A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CF8DA1-B9A1-5486-1E67-815CF1EB9746}"/>
              </a:ext>
            </a:extLst>
          </p:cNvPr>
          <p:cNvGrpSpPr/>
          <p:nvPr/>
        </p:nvGrpSpPr>
        <p:grpSpPr>
          <a:xfrm>
            <a:off x="4913728" y="412935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235F9D-F20C-FDB1-71C4-9487E2DF4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C87976-B14D-99C1-A9EA-5DBE072DA8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833DB-8548-95EB-FDB8-CDA6415CE11C}"/>
              </a:ext>
            </a:extLst>
          </p:cNvPr>
          <p:cNvGrpSpPr/>
          <p:nvPr/>
        </p:nvGrpSpPr>
        <p:grpSpPr>
          <a:xfrm>
            <a:off x="2996758" y="1571000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BEDE0B-2A86-EEC8-C695-D37DA3E64BE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FA8694-EB17-7C1D-9A50-9500F25D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19961F-7235-25B0-90AB-B4EDBAD625E4}"/>
              </a:ext>
            </a:extLst>
          </p:cNvPr>
          <p:cNvGrpSpPr/>
          <p:nvPr/>
        </p:nvGrpSpPr>
        <p:grpSpPr>
          <a:xfrm>
            <a:off x="3965399" y="217046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6F901A-B05F-1E28-875E-7269258F13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69B21E-5330-C0EB-C159-C094A7289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813075-1EA1-DEB4-0A76-430D84D13719}"/>
              </a:ext>
            </a:extLst>
          </p:cNvPr>
          <p:cNvGrpSpPr/>
          <p:nvPr/>
        </p:nvGrpSpPr>
        <p:grpSpPr>
          <a:xfrm>
            <a:off x="4689386" y="2366310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F349A3-EA91-D8EC-3C77-575D3DC3351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59A16C-81A7-1067-B801-D9AFFF1E4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2C4E5B-29AD-8544-9BE1-3939A1564E28}"/>
              </a:ext>
            </a:extLst>
          </p:cNvPr>
          <p:cNvGrpSpPr/>
          <p:nvPr/>
        </p:nvGrpSpPr>
        <p:grpSpPr>
          <a:xfrm>
            <a:off x="5102187" y="27436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71C249-5BBF-9C52-7F90-B7B2803B8D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CBC031E-5259-7A0A-2EA0-0FEBBC7A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272BDD7-9964-7B39-4E76-F0DE4836EDDC}"/>
              </a:ext>
            </a:extLst>
          </p:cNvPr>
          <p:cNvGrpSpPr/>
          <p:nvPr/>
        </p:nvGrpSpPr>
        <p:grpSpPr>
          <a:xfrm>
            <a:off x="3991775" y="2950779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F07AC6-BFD6-BD89-C720-417EDAB95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646395-ED5F-4907-98A8-9A27D7466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B5F7AD-4FD6-DB4E-F101-01CB2D196887}"/>
              </a:ext>
            </a:extLst>
          </p:cNvPr>
          <p:cNvGrpSpPr/>
          <p:nvPr/>
        </p:nvGrpSpPr>
        <p:grpSpPr>
          <a:xfrm>
            <a:off x="7665838" y="432151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07DFC2-BF8B-A9F2-0A5C-F9565E70D5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F9074C2-FD23-BC83-6C93-930EE2D84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2616-823B-CAF9-C3D2-D69ED2C00D2D}"/>
              </a:ext>
            </a:extLst>
          </p:cNvPr>
          <p:cNvGrpSpPr/>
          <p:nvPr/>
        </p:nvGrpSpPr>
        <p:grpSpPr>
          <a:xfrm>
            <a:off x="5062316" y="255368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EBBE8-585C-0C2F-16A7-9FE00C0D2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4C633-898A-12E6-FE92-C4331D368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FCCBC2-4CC9-80BC-4075-6CC996AC0B51}"/>
              </a:ext>
            </a:extLst>
          </p:cNvPr>
          <p:cNvGrpSpPr/>
          <p:nvPr/>
        </p:nvGrpSpPr>
        <p:grpSpPr>
          <a:xfrm>
            <a:off x="7347175" y="53038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408462-A4DF-CC2C-7673-1223D4E4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CE5840-0053-74AF-F815-51946806A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70BCB-4277-68C1-1210-E27A9E88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4" y="1747385"/>
            <a:ext cx="8192932" cy="199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AA5BC-5F0A-2D16-F9F4-8E292E1982CA}"/>
              </a:ext>
            </a:extLst>
          </p:cNvPr>
          <p:cNvSpPr txBox="1"/>
          <p:nvPr/>
        </p:nvSpPr>
        <p:spPr>
          <a:xfrm>
            <a:off x="7847351" y="4766872"/>
            <a:ext cx="839449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JULY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2015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C2502-E208-E9A4-E03D-A1DA8E5D868A}"/>
              </a:ext>
            </a:extLst>
          </p:cNvPr>
          <p:cNvSpPr/>
          <p:nvPr/>
        </p:nvSpPr>
        <p:spPr>
          <a:xfrm>
            <a:off x="7847351" y="1747385"/>
            <a:ext cx="821115" cy="1992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69C-2319-A34D-C92D-BDE87E5F3FA3}"/>
              </a:ext>
            </a:extLst>
          </p:cNvPr>
          <p:cNvSpPr/>
          <p:nvPr/>
        </p:nvSpPr>
        <p:spPr>
          <a:xfrm>
            <a:off x="1314983" y="3522689"/>
            <a:ext cx="2934728" cy="2173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3843-9022-04E6-FB30-C351E32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84" y="2845241"/>
            <a:ext cx="6057232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Variance is just another average: it is the average distance between each data point and the mean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entire set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and call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custom functions</a:t>
                </a:r>
                <a:r>
                  <a:rPr lang="en-US" sz="2400" dirty="0"/>
                  <a:t> to organize code into named scopes having specific purposes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BC136-FE40-B5AE-DD19-8A738A78E2CE}"/>
              </a:ext>
            </a:extLst>
          </p:cNvPr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Moments of Distribution contain useful information about the long-term behavior of a random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statistics are only meaningful after generating a </a:t>
            </a:r>
            <a:r>
              <a:rPr lang="en-US" sz="2400" b="1" dirty="0"/>
              <a:t>very large</a:t>
            </a:r>
            <a:r>
              <a:rPr lang="en-US" sz="2400" dirty="0"/>
              <a:t> sample set – everything in scientific computing is </a:t>
            </a:r>
            <a:r>
              <a:rPr lang="en-US" sz="2400" b="1" dirty="0">
                <a:solidFill>
                  <a:srgbClr val="FF0000"/>
                </a:solidFill>
              </a:rPr>
              <a:t>big</a:t>
            </a:r>
          </a:p>
        </p:txBody>
      </p:sp>
    </p:spTree>
    <p:extLst>
      <p:ext uri="{BB962C8B-B14F-4D97-AF65-F5344CB8AC3E}">
        <p14:creationId xmlns:p14="http://schemas.microsoft.com/office/powerpoint/2010/main" val="191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convert a uniform distribution created by a PRNG into a normal distribution – but </a:t>
            </a:r>
            <a:r>
              <a:rPr lang="en-US" sz="2400" b="1" dirty="0">
                <a:solidFill>
                  <a:srgbClr val="FF0000"/>
                </a:solidFill>
              </a:rPr>
              <a:t>don’t use the Pachinko method 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Tests like Pearson's </a:t>
            </a:r>
            <a:r>
              <a:rPr lang="en-US" sz="2400" b="1" dirty="0">
                <a:solidFill>
                  <a:srgbClr val="0070C0"/>
                </a:solidFill>
              </a:rPr>
              <a:t>chi-squared</a:t>
            </a:r>
            <a:r>
              <a:rPr lang="en-US" sz="2400" dirty="0"/>
              <a:t> indicate if the discrepancies between the observed and the expected values are </a:t>
            </a:r>
            <a:r>
              <a:rPr lang="en-US" sz="2400" u="sng" dirty="0"/>
              <a:t>statistically significant</a:t>
            </a:r>
            <a:endParaRPr lang="en-US" sz="20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benfords_law.py </a:t>
            </a:r>
            <a:r>
              <a:rPr lang="en-US" sz="2400" dirty="0"/>
              <a:t>to demonstrate the Law of Anomalous Numbers by calculating the probability of each digit (1 to 9) appearing as the most significant digit in 100,000 special numbers</a:t>
            </a:r>
          </a:p>
          <a:p>
            <a:r>
              <a:rPr lang="en-US" sz="2400" dirty="0"/>
              <a:t>Each of these special numbers should be a random integer, chosen from a uniform distribution between 1 and 1,000,000 (inclusive, inclusive) and then raised to the 100</a:t>
            </a:r>
            <a:r>
              <a:rPr lang="en-US" sz="2400" baseline="30000" dirty="0"/>
              <a:t>th</a:t>
            </a:r>
            <a:r>
              <a:rPr lang="en-US" sz="2400" dirty="0"/>
              <a:t> power</a:t>
            </a:r>
          </a:p>
          <a:p>
            <a:r>
              <a:rPr lang="en-US" sz="2400" dirty="0"/>
              <a:t>Using pyplot, create a histogram showing the probability of each digit 1 to 9 appearing as the MSD across these 100,000 special numbers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maxwell_boltzmann.py </a:t>
                </a:r>
                <a:r>
                  <a:rPr lang="en-US" sz="2400" dirty="0"/>
                  <a:t>to calculate and plot the probability density function (PDF) of the Maxwell-Boltzmann distribution</a:t>
                </a:r>
              </a:p>
              <a:p>
                <a:r>
                  <a:rPr lang="en-US" sz="2400" dirty="0"/>
                  <a:t>Using pyplot, all on one graph, display three PDFs using these different 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Limit the plot domain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9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6572</TotalTime>
  <Words>4602</Words>
  <Application>Microsoft Office PowerPoint</Application>
  <PresentationFormat>On-screen Show (4:3)</PresentationFormat>
  <Paragraphs>722</Paragraphs>
  <Slides>99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09 – Goals</vt:lpstr>
      <vt:lpstr>Session 09 – Goals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hero_abilities.py</vt:lpstr>
      <vt:lpstr>View hero_abilities.py</vt:lpstr>
      <vt:lpstr>Run hero_abilities.py</vt:lpstr>
      <vt:lpstr>Open common_statistics.py</vt:lpstr>
      <vt:lpstr>View common_statistics.py</vt:lpstr>
      <vt:lpstr>Run common_statistics.py</vt:lpstr>
      <vt:lpstr>Bessel’s Correction</vt:lpstr>
      <vt:lpstr>Bessel’s Correction</vt:lpstr>
      <vt:lpstr>Bessel's Correction</vt:lpstr>
      <vt:lpstr>Bessel's Correction</vt:lpstr>
      <vt:lpstr>Open bessel_correction.py</vt:lpstr>
      <vt:lpstr>View bessel_correction.py</vt:lpstr>
      <vt:lpstr>Python Pickle</vt:lpstr>
      <vt:lpstr>Run Bessel_correction.py</vt:lpstr>
      <vt:lpstr>Bessel's Correction</vt:lpstr>
      <vt:lpstr>Bessel's Correction</vt:lpstr>
      <vt:lpstr>Bessel's Correction</vt:lpstr>
      <vt:lpstr>View bessel_correction.py</vt:lpstr>
      <vt:lpstr>Run bessel_correction.py AGAIN</vt:lpstr>
      <vt:lpstr>Bessel's Correction</vt:lpstr>
      <vt:lpstr>Bessel's Correction</vt:lpstr>
      <vt:lpstr>Bessel Functions</vt:lpstr>
      <vt:lpstr>Variance of Uniform Distributions</vt:lpstr>
      <vt:lpstr>Variance of Uniform Distributions</vt:lpstr>
      <vt:lpstr>Open uniform_variance.py</vt:lpstr>
      <vt:lpstr>View uniform_variance.py</vt:lpstr>
      <vt:lpstr>Run uniform_variance.py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Binomial Distribution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Open pachinko_normal.py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Birthday Paradox</vt:lpstr>
      <vt:lpstr>Open birthday_paradox.py</vt:lpstr>
      <vt:lpstr>View birthday_paradox.py</vt:lpstr>
      <vt:lpstr>View birthday_paradox.py</vt:lpstr>
      <vt:lpstr>Run birthday_paradox.py</vt:lpstr>
      <vt:lpstr>Shuffle Scorer</vt:lpstr>
      <vt:lpstr>How do we simulate shuffling?</vt:lpstr>
      <vt:lpstr>PowerPoint Presentation</vt:lpstr>
      <vt:lpstr>PowerPoint Presentation</vt:lpstr>
      <vt:lpstr>Measruing Deck Randomness</vt:lpstr>
      <vt:lpstr>Measuring Deck Randomness</vt:lpstr>
      <vt:lpstr>Measuring Deck Randomness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Deck Scoring</vt:lpstr>
      <vt:lpstr>Open shuffle_scorer.py</vt:lpstr>
      <vt:lpstr>View shuffle_scorer.py</vt:lpstr>
      <vt:lpstr>View shuffle_scorer.py</vt:lpstr>
      <vt:lpstr>Run shuffle_scorer.py</vt:lpstr>
      <vt:lpstr>Enhanced Deck Scoring</vt:lpstr>
      <vt:lpstr>Enhanced Deck Scoring</vt:lpstr>
      <vt:lpstr>PowerPoint Presentation</vt:lpstr>
      <vt:lpstr>Gauss' Circle Problem</vt:lpstr>
      <vt:lpstr>Open lattice_circle.py</vt:lpstr>
      <vt:lpstr>Run lattice_circle.py</vt:lpstr>
      <vt:lpstr>Understanding Probability</vt:lpstr>
      <vt:lpstr>What Should Students Learn?</vt:lpstr>
      <vt:lpstr>Session 09 – Know You Know…</vt:lpstr>
      <vt:lpstr>Session 09 – Know You Know…</vt:lpstr>
      <vt:lpstr>Task 09-01</vt:lpstr>
      <vt:lpstr>Task 09-02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872</cp:revision>
  <cp:lastPrinted>2015-06-01T00:45:11Z</cp:lastPrinted>
  <dcterms:created xsi:type="dcterms:W3CDTF">2014-09-21T17:58:26Z</dcterms:created>
  <dcterms:modified xsi:type="dcterms:W3CDTF">2023-04-09T05:23:19Z</dcterms:modified>
</cp:coreProperties>
</file>